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2" r:id="rId1"/>
    <p:sldMasterId id="2147483650" r:id="rId2"/>
    <p:sldMasterId id="2147483656" r:id="rId3"/>
  </p:sldMasterIdLst>
  <p:handoutMasterIdLst>
    <p:handoutMasterId r:id="rId53"/>
  </p:handoutMasterIdLst>
  <p:sldIdLst>
    <p:sldId id="270" r:id="rId4"/>
    <p:sldId id="277" r:id="rId5"/>
    <p:sldId id="269" r:id="rId6"/>
    <p:sldId id="280" r:id="rId7"/>
    <p:sldId id="295" r:id="rId8"/>
    <p:sldId id="281" r:id="rId9"/>
    <p:sldId id="296" r:id="rId10"/>
    <p:sldId id="282" r:id="rId11"/>
    <p:sldId id="283" r:id="rId12"/>
    <p:sldId id="297" r:id="rId13"/>
    <p:sldId id="298" r:id="rId14"/>
    <p:sldId id="284" r:id="rId15"/>
    <p:sldId id="304" r:id="rId16"/>
    <p:sldId id="315" r:id="rId17"/>
    <p:sldId id="299" r:id="rId18"/>
    <p:sldId id="305" r:id="rId19"/>
    <p:sldId id="316" r:id="rId20"/>
    <p:sldId id="300" r:id="rId21"/>
    <p:sldId id="301" r:id="rId22"/>
    <p:sldId id="302" r:id="rId23"/>
    <p:sldId id="303" r:id="rId24"/>
    <p:sldId id="306" r:id="rId25"/>
    <p:sldId id="307" r:id="rId26"/>
    <p:sldId id="285" r:id="rId27"/>
    <p:sldId id="308" r:id="rId28"/>
    <p:sldId id="286" r:id="rId29"/>
    <p:sldId id="309" r:id="rId30"/>
    <p:sldId id="310" r:id="rId31"/>
    <p:sldId id="317" r:id="rId32"/>
    <p:sldId id="318" r:id="rId33"/>
    <p:sldId id="311" r:id="rId34"/>
    <p:sldId id="319" r:id="rId35"/>
    <p:sldId id="312" r:id="rId36"/>
    <p:sldId id="287" r:id="rId37"/>
    <p:sldId id="320" r:id="rId38"/>
    <p:sldId id="321" r:id="rId39"/>
    <p:sldId id="322" r:id="rId40"/>
    <p:sldId id="323" r:id="rId41"/>
    <p:sldId id="326" r:id="rId42"/>
    <p:sldId id="329" r:id="rId43"/>
    <p:sldId id="330" r:id="rId44"/>
    <p:sldId id="324" r:id="rId45"/>
    <p:sldId id="325" r:id="rId46"/>
    <p:sldId id="313" r:id="rId47"/>
    <p:sldId id="288" r:id="rId48"/>
    <p:sldId id="314" r:id="rId49"/>
    <p:sldId id="289" r:id="rId50"/>
    <p:sldId id="331" r:id="rId51"/>
    <p:sldId id="278" r:id="rId52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나눔고딕" panose="020D0604000000000000" pitchFamily="50" charset="-127"/>
      <p:regular r:id="rId58"/>
      <p:bold r:id="rId59"/>
    </p:embeddedFont>
    <p:embeddedFont>
      <p:font typeface="나눔바른고딕" panose="020B0603020101020101" pitchFamily="50" charset="-127"/>
      <p:regular r:id="rId60"/>
      <p:bold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4698" autoAdjust="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3" d="100"/>
          <a:sy n="123" d="100"/>
        </p:scale>
        <p:origin x="-494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8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9BA26-29F9-4D06-8D8E-B66C9F8FC136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1AC39-D377-4F66-B2DF-88595F716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3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16775" y="2303579"/>
            <a:ext cx="3760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2"/>
          <p:cNvSpPr txBox="1">
            <a:spLocks/>
          </p:cNvSpPr>
          <p:nvPr userDrawn="1"/>
        </p:nvSpPr>
        <p:spPr>
          <a:xfrm>
            <a:off x="403200" y="2910849"/>
            <a:ext cx="43992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 hasCustomPrompt="1"/>
          </p:nvPr>
        </p:nvSpPr>
        <p:spPr>
          <a:xfrm>
            <a:off x="342000" y="342000"/>
            <a:ext cx="8235478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문서의 제목</a:t>
            </a:r>
            <a:br>
              <a:rPr lang="en-US" altLang="ko-KR"/>
            </a:br>
            <a:r>
              <a:rPr lang="ko-KR" altLang="en-US"/>
              <a:t>나눔바른고딕 </a:t>
            </a:r>
            <a:r>
              <a:rPr lang="en-US" altLang="ko-KR"/>
              <a:t>R, </a:t>
            </a:r>
            <a:r>
              <a:rPr lang="en-US" altLang="ko-KR" dirty="0"/>
              <a:t>45pt</a:t>
            </a:r>
            <a:endParaRPr lang="ko-KR" altLang="en-US" dirty="0"/>
          </a:p>
        </p:txBody>
      </p:sp>
      <p:sp>
        <p:nvSpPr>
          <p:cNvPr id="15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3200" y="2476800"/>
            <a:ext cx="64008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작성자 </a:t>
            </a:r>
            <a:r>
              <a:rPr lang="en-US" altLang="ko-KR"/>
              <a:t>: </a:t>
            </a:r>
            <a:r>
              <a:rPr lang="ko-KR" altLang="en-US"/>
              <a:t>나눔바른고딕 </a:t>
            </a:r>
            <a:r>
              <a:rPr lang="en-US" altLang="ko-KR"/>
              <a:t>R, 12pt</a:t>
            </a:r>
          </a:p>
          <a:p>
            <a:r>
              <a:rPr lang="ko-KR" altLang="en-US"/>
              <a:t>소속팀 </a:t>
            </a:r>
            <a:r>
              <a:rPr lang="en-US" altLang="ko-KR"/>
              <a:t>/ </a:t>
            </a:r>
            <a:r>
              <a:rPr lang="ko-KR" altLang="en-US"/>
              <a:t>상위부서 </a:t>
            </a:r>
            <a:r>
              <a:rPr lang="en-US" altLang="ko-KR"/>
              <a:t>: </a:t>
            </a:r>
            <a:r>
              <a:rPr lang="ko-KR" altLang="en-US"/>
              <a:t>나눔바른고딕 </a:t>
            </a:r>
            <a:r>
              <a:rPr lang="en-US" altLang="ko-KR"/>
              <a:t>R, 12pt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2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대외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342000" y="342000"/>
            <a:ext cx="8235478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문서의 제목</a:t>
            </a:r>
            <a:br>
              <a:rPr lang="en-US" altLang="ko-KR"/>
            </a:br>
            <a:r>
              <a:rPr lang="ko-KR" altLang="en-US"/>
              <a:t>나눔바른고딕 </a:t>
            </a:r>
            <a:r>
              <a:rPr lang="en-US" altLang="ko-KR"/>
              <a:t>R, </a:t>
            </a:r>
            <a:r>
              <a:rPr lang="en-US" altLang="ko-KR" dirty="0"/>
              <a:t>45pt</a:t>
            </a:r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 userDrawn="1"/>
        </p:nvSpPr>
        <p:spPr>
          <a:xfrm>
            <a:off x="403200" y="2910849"/>
            <a:ext cx="43992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3200" y="2476800"/>
            <a:ext cx="64008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작성자 </a:t>
            </a:r>
            <a:r>
              <a:rPr lang="en-US" altLang="ko-KR"/>
              <a:t>: </a:t>
            </a:r>
            <a:r>
              <a:rPr lang="ko-KR" altLang="en-US"/>
              <a:t>나눔바른고딕 </a:t>
            </a:r>
            <a:r>
              <a:rPr lang="en-US" altLang="ko-KR"/>
              <a:t>R, 12pt</a:t>
            </a:r>
          </a:p>
          <a:p>
            <a:r>
              <a:rPr lang="ko-KR" altLang="en-US"/>
              <a:t>소속팀 </a:t>
            </a:r>
            <a:r>
              <a:rPr lang="en-US" altLang="ko-KR"/>
              <a:t>/ </a:t>
            </a:r>
            <a:r>
              <a:rPr lang="ko-KR" altLang="en-US"/>
              <a:t>상위부서 </a:t>
            </a:r>
            <a:r>
              <a:rPr lang="en-US" altLang="ko-KR"/>
              <a:t>: </a:t>
            </a:r>
            <a:r>
              <a:rPr lang="ko-KR" altLang="en-US"/>
              <a:t>나눔바른고딕 </a:t>
            </a:r>
            <a:r>
              <a:rPr lang="en-US" altLang="ko-KR"/>
              <a:t>R, 12pt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16775" y="2303579"/>
            <a:ext cx="3760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5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기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342000" y="342000"/>
            <a:ext cx="8235478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문서의 제목</a:t>
            </a:r>
            <a:br>
              <a:rPr lang="en-US" altLang="ko-KR"/>
            </a:br>
            <a:r>
              <a:rPr lang="ko-KR" altLang="en-US"/>
              <a:t>나눔바른고딕 </a:t>
            </a:r>
            <a:r>
              <a:rPr lang="en-US" altLang="ko-KR"/>
              <a:t>R, </a:t>
            </a:r>
            <a:r>
              <a:rPr lang="en-US" altLang="ko-KR" dirty="0"/>
              <a:t>45pt</a:t>
            </a:r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 userDrawn="1"/>
        </p:nvSpPr>
        <p:spPr>
          <a:xfrm>
            <a:off x="403200" y="2910849"/>
            <a:ext cx="43992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기밀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3200" y="2476800"/>
            <a:ext cx="64008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작성자 </a:t>
            </a:r>
            <a:r>
              <a:rPr lang="en-US" altLang="ko-KR"/>
              <a:t>: </a:t>
            </a:r>
            <a:r>
              <a:rPr lang="ko-KR" altLang="en-US"/>
              <a:t>나눔바른고딕 </a:t>
            </a:r>
            <a:r>
              <a:rPr lang="en-US" altLang="ko-KR"/>
              <a:t>R, 12pt</a:t>
            </a:r>
          </a:p>
          <a:p>
            <a:r>
              <a:rPr lang="ko-KR" altLang="en-US"/>
              <a:t>소속팀 </a:t>
            </a:r>
            <a:r>
              <a:rPr lang="en-US" altLang="ko-KR"/>
              <a:t>/ </a:t>
            </a:r>
            <a:r>
              <a:rPr lang="ko-KR" altLang="en-US"/>
              <a:t>상위부서 </a:t>
            </a:r>
            <a:r>
              <a:rPr lang="en-US" altLang="ko-KR"/>
              <a:t>: </a:t>
            </a:r>
            <a:r>
              <a:rPr lang="ko-KR" altLang="en-US"/>
              <a:t>나눔바른고딕 </a:t>
            </a:r>
            <a:r>
              <a:rPr lang="en-US" altLang="ko-KR"/>
              <a:t>R, 12pt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16775" y="2303579"/>
            <a:ext cx="3760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5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432000" y="1206000"/>
            <a:ext cx="7596384" cy="4527256"/>
          </a:xfrm>
          <a:prstGeom prst="rect">
            <a:avLst/>
          </a:prstGeom>
        </p:spPr>
        <p:txBody>
          <a:bodyPr lIns="0" tIns="0" rIns="0" bIns="0"/>
          <a:lstStyle>
            <a:lvl1pPr marL="266700" indent="-2667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400" b="1" kern="1200" spc="0" baseline="0" dirty="0" smtClean="0">
                <a:ln>
                  <a:noFill/>
                </a:ln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266700" indent="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None/>
              <a:defRPr lang="ko-KR" altLang="en-US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446087" indent="0">
              <a:lnSpc>
                <a:spcPct val="150000"/>
              </a:lnSpc>
              <a:spcBef>
                <a:spcPts val="30"/>
              </a:spcBef>
              <a:buFontTx/>
              <a:buNone/>
              <a:defRPr lang="en-US" altLang="ko-KR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25475" indent="0">
              <a:lnSpc>
                <a:spcPct val="150000"/>
              </a:lnSpc>
              <a:spcBef>
                <a:spcPts val="10"/>
              </a:spcBef>
              <a:buFontTx/>
              <a:buNone/>
              <a:defRPr lang="ko-KR" altLang="en-US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</a:lstStyle>
          <a:p>
            <a:pPr lvl="0"/>
            <a:r>
              <a:rPr lang="ko-KR" altLang="en-US"/>
              <a:t>마스터 텍스트  스타일 </a:t>
            </a:r>
            <a:r>
              <a:rPr lang="en-US" altLang="ko-KR"/>
              <a:t>: </a:t>
            </a:r>
            <a:r>
              <a:rPr lang="ko-KR" altLang="en-US"/>
              <a:t>나눔바른고딕 </a:t>
            </a:r>
            <a:r>
              <a:rPr lang="en-US" altLang="ko-KR"/>
              <a:t>B, 14pt</a:t>
            </a:r>
            <a:endParaRPr lang="ko-KR" altLang="en-US"/>
          </a:p>
          <a:p>
            <a:pPr lvl="1"/>
            <a:r>
              <a:rPr lang="ko-KR" altLang="en-US"/>
              <a:t>둘째 수준  </a:t>
            </a:r>
            <a:r>
              <a:rPr lang="en-US" altLang="ko-KR"/>
              <a:t>:  </a:t>
            </a:r>
            <a:r>
              <a:rPr lang="ko-KR" altLang="en-US"/>
              <a:t>나눔바른고딕 </a:t>
            </a:r>
            <a:r>
              <a:rPr lang="en-US" altLang="ko-KR"/>
              <a:t>R, 11pt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en-US" altLang="ko-KR"/>
          </a:p>
          <a:p>
            <a:pPr lvl="3"/>
            <a:r>
              <a:rPr lang="ko-KR" altLang="en-US"/>
              <a:t>넷째 수준</a:t>
            </a:r>
          </a:p>
          <a:p>
            <a:pPr lvl="4"/>
            <a:endParaRPr lang="en-US" altLang="ko-KR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4800" y="403200"/>
            <a:ext cx="8640000" cy="338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ko-KR" altLang="en-US" sz="1600" b="1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0287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챕터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92400" y="338400"/>
            <a:ext cx="8280000" cy="20630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360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1.</a:t>
            </a:r>
            <a:br>
              <a:rPr lang="en-US" altLang="ko-KR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챕터 제목 </a:t>
            </a:r>
            <a:r>
              <a:rPr lang="en-US" altLang="ko-KR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:</a:t>
            </a:r>
            <a:br>
              <a:rPr lang="en-US" altLang="ko-KR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나눔바른고딕 </a:t>
            </a:r>
            <a:r>
              <a:rPr lang="en-US" altLang="ko-KR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R, 36pt</a:t>
            </a:r>
            <a:endParaRPr lang="ko-KR" altLang="en-US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50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마지막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430604" y="274875"/>
            <a:ext cx="4723264" cy="201622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ko-KR" altLang="en-US" sz="2000" b="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br>
              <a:rPr lang="en-US" altLang="ko-KR" sz="200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 Of Document.</a:t>
            </a:r>
            <a:br>
              <a:rPr lang="en-US" altLang="ko-KR" sz="200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br>
              <a:rPr lang="en-US" altLang="ko-KR" sz="200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You.</a:t>
            </a:r>
            <a:br>
              <a:rPr lang="en-US" altLang="ko-KR" sz="200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2000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19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_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 hasCustomPrompt="1"/>
          </p:nvPr>
        </p:nvSpPr>
        <p:spPr>
          <a:xfrm>
            <a:off x="889200" y="1130400"/>
            <a:ext cx="7810587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</a:lstStyle>
          <a:p>
            <a:pPr lvl="0"/>
            <a:r>
              <a:rPr lang="ko-KR" altLang="en-US" dirty="0"/>
              <a:t>마스터 텍스트 </a:t>
            </a:r>
            <a:r>
              <a:rPr lang="ko-KR" altLang="en-US"/>
              <a:t>스타일을 편집합니다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</a:t>
            </a:r>
            <a:r>
              <a:rPr lang="ko-KR" altLang="en-US" dirty="0"/>
              <a:t>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/>
              <a:t>여섯째 수준</a:t>
            </a:r>
            <a:endParaRPr lang="en-US" altLang="ko-KR" dirty="0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403200" y="331200"/>
            <a:ext cx="7161585" cy="244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나눔바른고딕 </a:t>
            </a:r>
            <a:r>
              <a:rPr lang="en-US" altLang="ko-KR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20pt</a:t>
            </a:r>
            <a:endParaRPr lang="ko-KR" altLang="en-US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63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_대외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7795976" y="353498"/>
            <a:ext cx="928694" cy="1400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00" b="1" spc="-20" baseline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en-US" altLang="ko-KR" sz="700" b="1" spc="-20" baseline="0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403200" y="331200"/>
            <a:ext cx="7161585" cy="244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나눔바른고딕 </a:t>
            </a:r>
            <a:r>
              <a:rPr lang="en-US" altLang="ko-KR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20pt</a:t>
            </a:r>
            <a:endParaRPr lang="ko-KR" altLang="en-US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 hasCustomPrompt="1"/>
          </p:nvPr>
        </p:nvSpPr>
        <p:spPr>
          <a:xfrm>
            <a:off x="889200" y="1130400"/>
            <a:ext cx="7810587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</a:lstStyle>
          <a:p>
            <a:pPr lvl="0"/>
            <a:r>
              <a:rPr lang="ko-KR" altLang="en-US" dirty="0"/>
              <a:t>마스터 텍스트 </a:t>
            </a:r>
            <a:r>
              <a:rPr lang="ko-KR" altLang="en-US"/>
              <a:t>스타일을 편집합니다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</a:t>
            </a:r>
            <a:r>
              <a:rPr lang="ko-KR" altLang="en-US" dirty="0"/>
              <a:t>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/>
              <a:t>여섯째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67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_기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7795976" y="353498"/>
            <a:ext cx="928694" cy="1400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00" b="1" spc="-20" baseline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기밀</a:t>
            </a:r>
            <a:endParaRPr lang="en-US" altLang="ko-KR" sz="700" b="1" spc="-20" baseline="0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403200" y="331200"/>
            <a:ext cx="7161585" cy="244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나눔바른고딕 </a:t>
            </a:r>
            <a:r>
              <a:rPr lang="en-US" altLang="ko-KR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20pt</a:t>
            </a:r>
            <a:endParaRPr lang="ko-KR" altLang="en-US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 hasCustomPrompt="1"/>
          </p:nvPr>
        </p:nvSpPr>
        <p:spPr>
          <a:xfrm>
            <a:off x="889200" y="1130400"/>
            <a:ext cx="7810587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</a:lstStyle>
          <a:p>
            <a:pPr lvl="0"/>
            <a:r>
              <a:rPr lang="ko-KR" altLang="en-US" dirty="0"/>
              <a:t>마스터 텍스트 </a:t>
            </a:r>
            <a:r>
              <a:rPr lang="ko-KR" altLang="en-US"/>
              <a:t>스타일을 편집합니다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</a:t>
            </a:r>
            <a:r>
              <a:rPr lang="ko-KR" altLang="en-US" dirty="0"/>
              <a:t>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/>
              <a:t>여섯째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67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" y="6382210"/>
            <a:ext cx="828000" cy="16245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104292" y="6516739"/>
            <a:ext cx="57708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00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ⓒ  NAVER Corp.</a:t>
            </a:r>
            <a:endParaRPr lang="ko-KR" altLang="en-US" sz="600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0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6386400"/>
            <a:ext cx="828000" cy="15714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094674" y="6516739"/>
            <a:ext cx="58669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00" kern="1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ⓒ  NAVER Corp.</a:t>
            </a:r>
            <a:endParaRPr lang="ko-KR" altLang="en-US" sz="600" kern="12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5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">
              <a:srgbClr val="171E28"/>
            </a:gs>
            <a:gs pos="70000">
              <a:srgbClr val="0C0E14"/>
            </a:gs>
            <a:gs pos="100000">
              <a:srgbClr val="0C0E1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407862" y="846931"/>
            <a:ext cx="8334855" cy="0"/>
          </a:xfrm>
          <a:prstGeom prst="line">
            <a:avLst/>
          </a:prstGeom>
          <a:ln w="3175">
            <a:solidFill>
              <a:srgbClr val="262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33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What a </a:t>
            </a:r>
            <a:r>
              <a:rPr lang="en-US" altLang="ko-KR" dirty="0" err="1"/>
              <a:t>BOOTiful</a:t>
            </a:r>
            <a:r>
              <a:rPr lang="en-US" altLang="ko-KR" dirty="0"/>
              <a:t> microservice</a:t>
            </a:r>
            <a:br>
              <a:rPr lang="en-US" altLang="ko-KR" dirty="0"/>
            </a:br>
            <a:r>
              <a:rPr lang="en-US" altLang="ko-KR" dirty="0"/>
              <a:t>with </a:t>
            </a:r>
            <a:r>
              <a:rPr lang="en-US" altLang="ko-KR" dirty="0" err="1"/>
              <a:t>Armeria</a:t>
            </a:r>
            <a:r>
              <a:rPr lang="en-US" altLang="ko-KR" dirty="0"/>
              <a:t> + Spring </a:t>
            </a:r>
            <a:r>
              <a:rPr lang="en-US" altLang="ko-KR" dirty="0" err="1"/>
              <a:t>WebFlux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Joonhaeng Lee</a:t>
            </a:r>
            <a:r>
              <a:rPr lang="ko-KR" altLang="en-US" dirty="0"/>
              <a:t> </a:t>
            </a:r>
            <a:r>
              <a:rPr lang="en-US" altLang="ko-KR" dirty="0"/>
              <a:t>(joonhaeng.lee@navercorp.com)</a:t>
            </a:r>
          </a:p>
          <a:p>
            <a:r>
              <a:rPr lang="en-US" altLang="ko-KR" dirty="0"/>
              <a:t>NAVER </a:t>
            </a:r>
            <a:r>
              <a:rPr lang="en-US" altLang="ko-KR" dirty="0" err="1"/>
              <a:t>Clova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96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Operation check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Server implementation changed from reactor-</a:t>
            </a:r>
            <a:r>
              <a:rPr lang="en-US" altLang="ko-KR" dirty="0" err="1"/>
              <a:t>netty</a:t>
            </a:r>
            <a:r>
              <a:rPr lang="en-US" altLang="ko-KR" dirty="0"/>
              <a:t> to </a:t>
            </a:r>
            <a:r>
              <a:rPr lang="en-US" altLang="ko-KR" dirty="0" err="1"/>
              <a:t>armeria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it-IT" altLang="ko-KR" dirty="0"/>
              <a:t>I / O data, access log logged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Operation check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92D29-0EAD-4026-999C-564B11AD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842"/>
            <a:ext cx="9144000" cy="3892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C2A611-CD63-411D-BDDE-9CA6299BC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1494"/>
            <a:ext cx="9144000" cy="21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9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br>
              <a:rPr lang="en-US" altLang="ko-KR" dirty="0"/>
            </a:br>
            <a:r>
              <a:rPr lang="en-US" altLang="ko-KR" dirty="0" err="1"/>
              <a:t>Armeria-gRPC</a:t>
            </a:r>
            <a:r>
              <a:rPr lang="en-US" altLang="ko-KR" dirty="0"/>
              <a:t> applied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41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gRPC</a:t>
            </a:r>
            <a:r>
              <a:rPr lang="en-US" altLang="ko-KR" dirty="0"/>
              <a:t> adds </a:t>
            </a:r>
            <a:r>
              <a:rPr lang="en-US" altLang="ko-KR" dirty="0" err="1"/>
              <a:t>protobuf</a:t>
            </a:r>
            <a:r>
              <a:rPr lang="en-US" altLang="ko-KR" dirty="0"/>
              <a:t> related dependencies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add </a:t>
            </a:r>
            <a:r>
              <a:rPr lang="en-US" altLang="ko-KR" dirty="0" err="1"/>
              <a:t>protobuf</a:t>
            </a:r>
            <a:r>
              <a:rPr lang="en-US" altLang="ko-KR" dirty="0"/>
              <a:t> plugin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add </a:t>
            </a:r>
            <a:r>
              <a:rPr lang="en-US" altLang="ko-KR" dirty="0" err="1"/>
              <a:t>armeria-grpc</a:t>
            </a:r>
            <a:r>
              <a:rPr lang="en-US" altLang="ko-KR" dirty="0"/>
              <a:t> to dependencies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Add settings to </a:t>
            </a:r>
            <a:r>
              <a:rPr lang="en-US" altLang="ko-KR" dirty="0" err="1"/>
              <a:t>build.gradle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556202-CC44-4B41-B461-A2E5C802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70" y="1825332"/>
            <a:ext cx="4448175" cy="121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3C0F3F-B0B3-4E6F-8F9F-951F327BC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0" y="3515282"/>
            <a:ext cx="5400675" cy="21717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A852629-0FDA-42C6-90D0-ECFF4DEBB62D}"/>
              </a:ext>
            </a:extLst>
          </p:cNvPr>
          <p:cNvSpPr/>
          <p:nvPr/>
        </p:nvSpPr>
        <p:spPr>
          <a:xfrm>
            <a:off x="1403648" y="2564904"/>
            <a:ext cx="2880320" cy="31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E216C7-AD78-4FE2-82E9-F273FB6C6BA5}"/>
              </a:ext>
            </a:extLst>
          </p:cNvPr>
          <p:cNvSpPr/>
          <p:nvPr/>
        </p:nvSpPr>
        <p:spPr>
          <a:xfrm>
            <a:off x="1403648" y="4077072"/>
            <a:ext cx="3456384" cy="31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70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gRPC</a:t>
            </a:r>
            <a:r>
              <a:rPr lang="en-US" altLang="ko-KR" dirty="0"/>
              <a:t> adds </a:t>
            </a:r>
            <a:r>
              <a:rPr lang="en-US" altLang="ko-KR" dirty="0" err="1"/>
              <a:t>protobuf</a:t>
            </a:r>
            <a:r>
              <a:rPr lang="en-US" altLang="ko-KR" dirty="0"/>
              <a:t> related dependencies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Create [</a:t>
            </a:r>
            <a:r>
              <a:rPr lang="en-US" altLang="ko-KR" dirty="0" err="1"/>
              <a:t>protobuf</a:t>
            </a:r>
            <a:r>
              <a:rPr lang="en-US" altLang="ko-KR" dirty="0"/>
              <a:t>] section and add metadata related settings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The setting of all(). each is related to metadata generation.</a:t>
            </a:r>
          </a:p>
          <a:p>
            <a:pPr lvl="2"/>
            <a:r>
              <a:rPr lang="en-US" altLang="ko-KR" dirty="0"/>
              <a:t>See https://line.github.io/armeria/server-docservice.html#adding-docstrings for more information.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Add settings to </a:t>
            </a:r>
            <a:r>
              <a:rPr lang="en-US" altLang="ko-KR" dirty="0" err="1"/>
              <a:t>build.gradle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0BA210-0202-4A78-8859-6F84E6EF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72817"/>
            <a:ext cx="6408712" cy="44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 </a:t>
            </a:r>
            <a:r>
              <a:rPr lang="en-US" altLang="ko-KR" dirty="0" err="1"/>
              <a:t>sourceSets</a:t>
            </a:r>
            <a:r>
              <a:rPr lang="en-US" altLang="ko-KR" dirty="0"/>
              <a:t> for .proto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Create [</a:t>
            </a:r>
            <a:r>
              <a:rPr lang="en-US" altLang="ko-KR" dirty="0" err="1"/>
              <a:t>sourcesSet</a:t>
            </a:r>
            <a:r>
              <a:rPr lang="en-US" altLang="ko-KR" dirty="0"/>
              <a:t>] section and add two directory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build/generated/source/proto/main/</a:t>
            </a:r>
            <a:r>
              <a:rPr lang="en-US" altLang="ko-KR" dirty="0" err="1"/>
              <a:t>grpc</a:t>
            </a:r>
            <a:endParaRPr lang="en-US" altLang="ko-KR" dirty="0"/>
          </a:p>
          <a:p>
            <a:pPr lvl="3"/>
            <a:r>
              <a:rPr lang="en-US" altLang="ko-KR" dirty="0"/>
              <a:t>Located stub &amp; method related code by </a:t>
            </a:r>
            <a:r>
              <a:rPr lang="en-US" altLang="ko-KR" dirty="0" err="1"/>
              <a:t>protobuf</a:t>
            </a:r>
            <a:r>
              <a:rPr lang="en-US" altLang="ko-KR" dirty="0"/>
              <a:t> compiler</a:t>
            </a:r>
          </a:p>
          <a:p>
            <a:pPr lvl="2"/>
            <a:r>
              <a:rPr lang="en-US" altLang="ko-KR" dirty="0"/>
              <a:t>build/generated/source/proto/main/java</a:t>
            </a:r>
          </a:p>
          <a:p>
            <a:pPr lvl="3"/>
            <a:r>
              <a:rPr lang="en-US" altLang="ko-KR" dirty="0"/>
              <a:t>Located model(message) related code by </a:t>
            </a:r>
            <a:r>
              <a:rPr lang="en-US" altLang="ko-KR" dirty="0" err="1"/>
              <a:t>protobuf</a:t>
            </a:r>
            <a:r>
              <a:rPr lang="en-US" altLang="ko-KR" dirty="0"/>
              <a:t> compiler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Add settings to </a:t>
            </a:r>
            <a:r>
              <a:rPr lang="en-US" altLang="ko-KR" dirty="0" err="1"/>
              <a:t>build.gradle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75E81-9ABA-4E4F-8CA8-EA8E482AC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36660"/>
            <a:ext cx="41243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2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 </a:t>
            </a:r>
            <a:r>
              <a:rPr lang="en-US" altLang="ko-KR" dirty="0" err="1"/>
              <a:t>demo_grpc_proto.proto</a:t>
            </a:r>
            <a:endParaRPr lang="en-US" altLang="ko-KR" dirty="0"/>
          </a:p>
          <a:p>
            <a:endParaRPr lang="en-US" altLang="ko-KR" sz="100" dirty="0"/>
          </a:p>
          <a:p>
            <a:pPr lvl="1"/>
            <a:r>
              <a:rPr lang="en-US" altLang="ko-KR" dirty="0"/>
              <a:t>Create </a:t>
            </a:r>
            <a:r>
              <a:rPr lang="en-US" altLang="ko-KR" dirty="0" err="1"/>
              <a:t>demo_grpc_proto.proto</a:t>
            </a:r>
            <a:r>
              <a:rPr lang="en-US" altLang="ko-KR" dirty="0"/>
              <a:t> file where /</a:t>
            </a:r>
            <a:r>
              <a:rPr lang="en-US" altLang="ko-KR" dirty="0" err="1"/>
              <a:t>src</a:t>
            </a:r>
            <a:r>
              <a:rPr lang="en-US" altLang="ko-KR" dirty="0"/>
              <a:t>/main/proto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Create .proto file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D32FC5-73B1-4B5E-A887-25E66290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7322071" cy="45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5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Verify that </a:t>
            </a:r>
            <a:r>
              <a:rPr lang="en-US" altLang="ko-KR" dirty="0" err="1"/>
              <a:t>demo_grpc_proto.proto</a:t>
            </a:r>
            <a:r>
              <a:rPr lang="en-US" altLang="ko-KR" dirty="0"/>
              <a:t> is compiled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Run the </a:t>
            </a:r>
            <a:r>
              <a:rPr lang="en-US" altLang="ko-KR" dirty="0" err="1"/>
              <a:t>generateProto</a:t>
            </a:r>
            <a:r>
              <a:rPr lang="en-US" altLang="ko-KR" dirty="0"/>
              <a:t> task with the Gradle wrapper to compile .proto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Check that .java is created correctly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Create .proto file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538BBC-3998-4067-9A28-04E7C3B4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2581275" cy="6191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5DC72A-00DD-45AC-9B00-6603256EC44B}"/>
              </a:ext>
            </a:extLst>
          </p:cNvPr>
          <p:cNvSpPr/>
          <p:nvPr/>
        </p:nvSpPr>
        <p:spPr>
          <a:xfrm>
            <a:off x="1835696" y="2105282"/>
            <a:ext cx="360040" cy="31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F1A85E-D173-42C7-B673-3D22A6E0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91" y="1844824"/>
            <a:ext cx="2752725" cy="137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0304D0-A398-4276-8219-1D17C1CDB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08" y="3429000"/>
            <a:ext cx="69151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25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Verify that </a:t>
            </a:r>
            <a:r>
              <a:rPr lang="en-US" altLang="ko-KR" dirty="0" err="1"/>
              <a:t>demo_grpc_proto.proto</a:t>
            </a:r>
            <a:r>
              <a:rPr lang="en-US" altLang="ko-KR" dirty="0"/>
              <a:t> is compiled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Check that .java is created correctly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Create .proto file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F92C1-AD25-4D9E-A0F1-C784736A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31" y="1868791"/>
            <a:ext cx="3905250" cy="3476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36E79A-AF61-41BA-81AC-F20F0DBA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868791"/>
            <a:ext cx="4505325" cy="2209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80F9E2-430D-48DA-AE04-8ED0E873E0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50"/>
          <a:stretch/>
        </p:blipFill>
        <p:spPr>
          <a:xfrm>
            <a:off x="4432622" y="4326241"/>
            <a:ext cx="4500687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6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DemoGrpcService.java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Extend </a:t>
            </a:r>
            <a:r>
              <a:rPr lang="en-US" altLang="ko-KR" dirty="0" err="1"/>
              <a:t>grpc</a:t>
            </a:r>
            <a:r>
              <a:rPr lang="en-US" altLang="ko-KR" dirty="0"/>
              <a:t> stub to create Spring Service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Create Service (Spring) Class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D08F1D-8B36-47ED-A643-94A4ACD2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52994"/>
            <a:ext cx="63341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2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 </a:t>
            </a:r>
            <a:r>
              <a:rPr lang="en-US" altLang="ko-KR" dirty="0" err="1"/>
              <a:t>DemoGrpcService</a:t>
            </a:r>
            <a:r>
              <a:rPr lang="en-US" altLang="ko-KR" dirty="0"/>
              <a:t> (Spring Service) created in the previous chapter to </a:t>
            </a:r>
            <a:r>
              <a:rPr lang="en-US" altLang="ko-KR" dirty="0" err="1"/>
              <a:t>ArmeriaServer</a:t>
            </a:r>
            <a:endParaRPr lang="en-US" altLang="ko-KR" dirty="0"/>
          </a:p>
          <a:p>
            <a:endParaRPr lang="en-US" altLang="ko-KR" sz="100" dirty="0"/>
          </a:p>
          <a:p>
            <a:pPr lvl="1"/>
            <a:r>
              <a:rPr lang="en-US" altLang="ko-KR" dirty="0"/>
              <a:t>add </a:t>
            </a:r>
            <a:r>
              <a:rPr lang="en-US" altLang="ko-KR" dirty="0" err="1"/>
              <a:t>GrpcService.builder</a:t>
            </a:r>
            <a:r>
              <a:rPr lang="en-US" altLang="ko-KR" dirty="0"/>
              <a:t>() in </a:t>
            </a:r>
            <a:r>
              <a:rPr lang="en-US" altLang="ko-KR" dirty="0" err="1"/>
              <a:t>ArmeriaServerConfiguration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 Add Service to </a:t>
            </a:r>
            <a:r>
              <a:rPr lang="en-US" altLang="ko-KR" dirty="0" err="1"/>
              <a:t>ArmeriaServer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F4A347-B0D4-40F9-B659-0EDA2777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6400800" cy="41338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C0EB0A-5011-48E4-B46D-95C8DFD2DE84}"/>
              </a:ext>
            </a:extLst>
          </p:cNvPr>
          <p:cNvSpPr/>
          <p:nvPr/>
        </p:nvSpPr>
        <p:spPr>
          <a:xfrm>
            <a:off x="1835696" y="4581128"/>
            <a:ext cx="5608712" cy="31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basic configuration and operation check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Apply </a:t>
            </a:r>
            <a:r>
              <a:rPr lang="en-US" altLang="ko-KR" dirty="0" err="1"/>
              <a:t>Armeria</a:t>
            </a:r>
            <a:r>
              <a:rPr lang="en-US" altLang="ko-KR" dirty="0"/>
              <a:t> Server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Armeria-gRPC</a:t>
            </a:r>
            <a:r>
              <a:rPr lang="en-US" altLang="ko-KR" dirty="0"/>
              <a:t> applied</a:t>
            </a:r>
          </a:p>
          <a:p>
            <a:endParaRPr lang="en-US" altLang="ko-KR" dirty="0"/>
          </a:p>
          <a:p>
            <a:r>
              <a:rPr lang="en-US" altLang="ko-KR" dirty="0"/>
              <a:t>Apply </a:t>
            </a:r>
            <a:r>
              <a:rPr lang="en-US" altLang="ko-KR" dirty="0" err="1"/>
              <a:t>ArmeriaClient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Create Decorator</a:t>
            </a:r>
          </a:p>
          <a:p>
            <a:endParaRPr lang="en-US" altLang="ko-KR" dirty="0"/>
          </a:p>
          <a:p>
            <a:r>
              <a:rPr lang="en-US" altLang="ko-KR" dirty="0"/>
              <a:t>Other Tip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2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There's no way to check that it works…</a:t>
            </a:r>
          </a:p>
          <a:p>
            <a:r>
              <a:rPr lang="en-US" altLang="ko-KR" sz="100" dirty="0"/>
              <a:t>Th</a:t>
            </a:r>
          </a:p>
          <a:p>
            <a:pPr lvl="1"/>
            <a:r>
              <a:rPr lang="en-US" altLang="ko-KR" dirty="0"/>
              <a:t>Startup is complete but there is no way to check</a:t>
            </a:r>
          </a:p>
          <a:p>
            <a:pPr lvl="2"/>
            <a:r>
              <a:rPr lang="en-US" altLang="ko-KR" dirty="0"/>
              <a:t>In the past, the only way to check </a:t>
            </a:r>
            <a:r>
              <a:rPr lang="en-US" altLang="ko-KR" dirty="0" err="1"/>
              <a:t>gRPC</a:t>
            </a:r>
            <a:r>
              <a:rPr lang="en-US" altLang="ko-KR" dirty="0"/>
              <a:t> was to write and verify a separate client based on IDL.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It would be nice to see it like Swagger…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You can use </a:t>
            </a:r>
            <a:r>
              <a:rPr lang="en-US" altLang="ko-KR" dirty="0" err="1"/>
              <a:t>docService</a:t>
            </a:r>
            <a:r>
              <a:rPr lang="en-US" altLang="ko-KR" dirty="0"/>
              <a:t> provided by </a:t>
            </a:r>
            <a:r>
              <a:rPr lang="en-US" altLang="ko-KR" dirty="0" err="1"/>
              <a:t>Armeria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 Application startup confirmation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126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Some additional settings in the </a:t>
            </a:r>
            <a:r>
              <a:rPr lang="en-US" altLang="ko-KR" dirty="0" err="1"/>
              <a:t>ArmeriaServer</a:t>
            </a:r>
            <a:r>
              <a:rPr lang="en-US" altLang="ko-KR" dirty="0"/>
              <a:t> environment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Add setting to use Swagger-like web console based on </a:t>
            </a:r>
            <a:r>
              <a:rPr lang="en-US" altLang="ko-KR" dirty="0" err="1"/>
              <a:t>gRPC</a:t>
            </a:r>
            <a:r>
              <a:rPr lang="en-US" altLang="ko-KR" dirty="0"/>
              <a:t>-Web technology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3.6 Apply </a:t>
            </a:r>
            <a:r>
              <a:rPr lang="en-US" altLang="ko-KR" dirty="0" err="1"/>
              <a:t>docService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C6460D-E3FA-4FBE-B1C1-F3C1148D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1844824"/>
            <a:ext cx="5904656" cy="47904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2C6BA5-C509-4DE6-B720-EBF01244F8F6}"/>
              </a:ext>
            </a:extLst>
          </p:cNvPr>
          <p:cNvSpPr/>
          <p:nvPr/>
        </p:nvSpPr>
        <p:spPr>
          <a:xfrm>
            <a:off x="1835696" y="4249154"/>
            <a:ext cx="4680520" cy="14120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296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Access http://localhost: 8080/docs/ after launching the application</a:t>
            </a:r>
          </a:p>
          <a:p>
            <a:endParaRPr lang="en-US" altLang="ko-KR" sz="100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3.7 </a:t>
            </a:r>
            <a:r>
              <a:rPr lang="en-US" altLang="ko-KR" dirty="0" err="1"/>
              <a:t>docService</a:t>
            </a:r>
            <a:r>
              <a:rPr lang="en-US" altLang="ko-KR" dirty="0"/>
              <a:t> Connection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CDB36-EDDB-4A07-BE6F-0680ADD9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87" y="1570356"/>
            <a:ext cx="8254800" cy="51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4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Perform a Hello () test</a:t>
            </a:r>
          </a:p>
          <a:p>
            <a:endParaRPr lang="en-US" altLang="ko-KR" sz="100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3.7 </a:t>
            </a:r>
            <a:r>
              <a:rPr lang="en-US" altLang="ko-KR" dirty="0" err="1"/>
              <a:t>docService</a:t>
            </a:r>
            <a:r>
              <a:rPr lang="en-US" altLang="ko-KR" dirty="0"/>
              <a:t> Connection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FA0E3F-F68D-428F-BF8B-7D92C1AD6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00" y="1524605"/>
            <a:ext cx="3826816" cy="29108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CAD504-4845-4E50-AC97-D732F224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6816"/>
            <a:ext cx="9144000" cy="20438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253D98-7E35-447F-886F-2CB4661AEDBC}"/>
              </a:ext>
            </a:extLst>
          </p:cNvPr>
          <p:cNvSpPr/>
          <p:nvPr/>
        </p:nvSpPr>
        <p:spPr>
          <a:xfrm>
            <a:off x="1977" y="5388699"/>
            <a:ext cx="6946287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2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 configuring </a:t>
            </a:r>
            <a:r>
              <a:rPr lang="en-US" altLang="ko-KR" dirty="0" err="1"/>
              <a:t>gRPC</a:t>
            </a:r>
            <a:r>
              <a:rPr lang="en-US" altLang="ko-KR" dirty="0"/>
              <a:t> we did not configure port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Libraries used to support </a:t>
            </a:r>
            <a:r>
              <a:rPr lang="en-US" altLang="ko-KR" dirty="0" err="1"/>
              <a:t>gRPC</a:t>
            </a:r>
            <a:r>
              <a:rPr lang="en-US" altLang="ko-KR" dirty="0"/>
              <a:t> in Spring need a separate port</a:t>
            </a:r>
          </a:p>
          <a:p>
            <a:pPr lvl="2"/>
            <a:r>
              <a:rPr lang="en-US" altLang="ko-KR" dirty="0" err="1"/>
              <a:t>grpc</a:t>
            </a:r>
            <a:r>
              <a:rPr lang="en-US" altLang="ko-KR" dirty="0"/>
              <a:t>-spring-boot-starter</a:t>
            </a:r>
          </a:p>
          <a:p>
            <a:pPr lvl="2"/>
            <a:r>
              <a:rPr lang="en-US" altLang="ko-KR" dirty="0"/>
              <a:t>reactive-</a:t>
            </a:r>
            <a:r>
              <a:rPr lang="en-US" altLang="ko-KR" dirty="0" err="1"/>
              <a:t>grpc</a:t>
            </a:r>
            <a:endParaRPr lang="en-US" altLang="ko-KR" dirty="0"/>
          </a:p>
          <a:p>
            <a:pPr lvl="2"/>
            <a:r>
              <a:rPr lang="en-US" altLang="ko-KR" dirty="0"/>
              <a:t>And so on…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If we use it in our hands-on manner, </a:t>
            </a:r>
            <a:r>
              <a:rPr lang="en-US" altLang="ko-KR" dirty="0" err="1"/>
              <a:t>Armeria's</a:t>
            </a:r>
            <a:r>
              <a:rPr lang="en-US" altLang="ko-KR" dirty="0"/>
              <a:t> server implementation (</a:t>
            </a:r>
            <a:r>
              <a:rPr lang="en-US" altLang="ko-KR" dirty="0" err="1"/>
              <a:t>ArmeriaWebServer</a:t>
            </a:r>
            <a:r>
              <a:rPr lang="en-US" altLang="ko-KR" dirty="0"/>
              <a:t>) replaces reactor-</a:t>
            </a:r>
            <a:r>
              <a:rPr lang="en-US" altLang="ko-KR" dirty="0" err="1"/>
              <a:t>netty</a:t>
            </a:r>
            <a:endParaRPr lang="en-US" altLang="ko-KR" dirty="0"/>
          </a:p>
          <a:p>
            <a:pPr lvl="2"/>
            <a:r>
              <a:rPr lang="en-US" altLang="ko-KR" dirty="0"/>
              <a:t>Incoming HTTP request to Spring </a:t>
            </a:r>
            <a:r>
              <a:rPr lang="en-US" altLang="ko-KR" dirty="0" err="1"/>
              <a:t>WebFlux</a:t>
            </a:r>
            <a:r>
              <a:rPr lang="en-US" altLang="ko-KR" dirty="0"/>
              <a:t>…</a:t>
            </a:r>
          </a:p>
          <a:p>
            <a:pPr lvl="2"/>
            <a:r>
              <a:rPr lang="en-US" altLang="ko-KR" dirty="0"/>
              <a:t>When a </a:t>
            </a:r>
            <a:r>
              <a:rPr lang="en-US" altLang="ko-KR" dirty="0" err="1"/>
              <a:t>gRPC</a:t>
            </a:r>
            <a:r>
              <a:rPr lang="en-US" altLang="ko-KR" dirty="0"/>
              <a:t> request comes in, </a:t>
            </a:r>
            <a:r>
              <a:rPr lang="en-US" altLang="ko-KR" dirty="0" err="1"/>
              <a:t>gRPC</a:t>
            </a:r>
            <a:r>
              <a:rPr lang="en-US" altLang="ko-KR" dirty="0"/>
              <a:t> service…</a:t>
            </a:r>
          </a:p>
          <a:p>
            <a:pPr lvl="2"/>
            <a:r>
              <a:rPr lang="en-US" altLang="ko-KR" dirty="0"/>
              <a:t>When a Thrift request comes in, the Thrift service…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Let </a:t>
            </a:r>
            <a:r>
              <a:rPr lang="en-US" altLang="ko-KR" dirty="0" err="1"/>
              <a:t>Armeria</a:t>
            </a:r>
            <a:r>
              <a:rPr lang="en-US" altLang="ko-KR" dirty="0"/>
              <a:t> handle network level and Spring coexist to secure Bean Container and Spring ecosystem</a:t>
            </a:r>
            <a:endParaRPr lang="ko-KR" altLang="en-US" dirty="0"/>
          </a:p>
          <a:p>
            <a:pPr lvl="2"/>
            <a:r>
              <a:rPr lang="en-US" altLang="ko-KR" dirty="0"/>
              <a:t>It is based on Spring </a:t>
            </a:r>
            <a:r>
              <a:rPr lang="en-US" altLang="ko-KR" dirty="0" err="1"/>
              <a:t>WebFlux</a:t>
            </a:r>
            <a:r>
              <a:rPr lang="en-US" altLang="ko-KR" dirty="0"/>
              <a:t> for bean management and other Spring ecosystem libraries (Spring Cloud, etc.)</a:t>
            </a:r>
            <a:endParaRPr lang="ko-KR" altLang="en-US" dirty="0"/>
          </a:p>
          <a:p>
            <a:pPr lvl="2"/>
            <a:r>
              <a:rPr lang="en-US" altLang="ko-KR" dirty="0"/>
              <a:t>Allow </a:t>
            </a:r>
            <a:r>
              <a:rPr lang="en-US" altLang="ko-KR" dirty="0" err="1"/>
              <a:t>Armeria</a:t>
            </a:r>
            <a:r>
              <a:rPr lang="en-US" altLang="ko-KR" dirty="0"/>
              <a:t> to manage </a:t>
            </a:r>
            <a:r>
              <a:rPr lang="en-US" altLang="ko-KR" dirty="0" err="1"/>
              <a:t>gRPC</a:t>
            </a:r>
            <a:r>
              <a:rPr lang="en-US" altLang="ko-KR" dirty="0"/>
              <a:t>, Thrift, etc. that Spring doesn't support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Support </a:t>
            </a:r>
            <a:r>
              <a:rPr lang="en-US" altLang="ko-KR" dirty="0" err="1"/>
              <a:t>gRPC</a:t>
            </a:r>
            <a:r>
              <a:rPr lang="en-US" altLang="ko-KR" dirty="0"/>
              <a:t> and thrift in a single application with minimal extra labor</a:t>
            </a:r>
          </a:p>
          <a:p>
            <a:pPr lvl="2"/>
            <a:r>
              <a:rPr lang="en-US" altLang="ko-KR" dirty="0"/>
              <a:t>IDL compilation work is what you need to do to use </a:t>
            </a:r>
            <a:r>
              <a:rPr lang="en-US" altLang="ko-KR" dirty="0" err="1"/>
              <a:t>gRPC</a:t>
            </a:r>
            <a:r>
              <a:rPr lang="en-US" altLang="ko-KR" dirty="0"/>
              <a:t> or thrift anyway</a:t>
            </a:r>
          </a:p>
          <a:p>
            <a:pPr lvl="2"/>
            <a:r>
              <a:rPr lang="en-US" altLang="ko-KR" dirty="0"/>
              <a:t>Works as a direct configuration in </a:t>
            </a:r>
            <a:r>
              <a:rPr lang="en-US" altLang="ko-KR" dirty="0" err="1"/>
              <a:t>Armeria</a:t>
            </a:r>
            <a:r>
              <a:rPr lang="en-US" altLang="ko-KR" dirty="0"/>
              <a:t> without using a separate port or implementation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3.8 Something is missing?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504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br>
              <a:rPr lang="en-US" altLang="ko-KR" dirty="0"/>
            </a:br>
            <a:r>
              <a:rPr lang="en-US" altLang="ko-KR" dirty="0"/>
              <a:t>Apply </a:t>
            </a:r>
            <a:r>
              <a:rPr lang="en-US" altLang="ko-KR" dirty="0" err="1"/>
              <a:t>ArmeriaClient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99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en-US" altLang="ko-KR" dirty="0" err="1"/>
              <a:t>WebFlux's</a:t>
            </a:r>
            <a:r>
              <a:rPr lang="en-US" altLang="ko-KR" dirty="0"/>
              <a:t> </a:t>
            </a:r>
            <a:r>
              <a:rPr lang="en-US" altLang="ko-KR" dirty="0" err="1"/>
              <a:t>WebClient</a:t>
            </a:r>
            <a:r>
              <a:rPr lang="en-US" altLang="ko-KR" dirty="0"/>
              <a:t> implementation can also be changed to </a:t>
            </a:r>
            <a:r>
              <a:rPr lang="en-US" altLang="ko-KR" dirty="0" err="1"/>
              <a:t>Armeria</a:t>
            </a:r>
            <a:endParaRPr lang="en-US" altLang="ko-KR" dirty="0"/>
          </a:p>
          <a:p>
            <a:endParaRPr lang="en-US" altLang="ko-KR" sz="100" dirty="0"/>
          </a:p>
          <a:p>
            <a:pPr lvl="1"/>
            <a:r>
              <a:rPr lang="en-US" altLang="ko-KR" dirty="0"/>
              <a:t>Add </a:t>
            </a:r>
            <a:r>
              <a:rPr lang="en-US" altLang="ko-KR" dirty="0" err="1"/>
              <a:t>ArmeriaClientConfiguration</a:t>
            </a:r>
            <a:r>
              <a:rPr lang="en-US" altLang="ko-KR" dirty="0"/>
              <a:t> setting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insecureClientFactory</a:t>
            </a:r>
            <a:r>
              <a:rPr lang="en-US" altLang="ko-KR" dirty="0"/>
              <a:t> is a code that configures to bypass SSL certificate verification</a:t>
            </a:r>
          </a:p>
          <a:p>
            <a:pPr lvl="3"/>
            <a:r>
              <a:rPr lang="en-US" altLang="ko-KR" dirty="0"/>
              <a:t>Do not set in production environment</a:t>
            </a:r>
          </a:p>
          <a:p>
            <a:pPr lvl="2"/>
            <a:r>
              <a:rPr lang="en-US" altLang="ko-KR" dirty="0"/>
              <a:t>Omitting </a:t>
            </a:r>
            <a:r>
              <a:rPr lang="en-US" altLang="ko-KR" dirty="0" err="1"/>
              <a:t>LoggingClient.newDecorator</a:t>
            </a:r>
            <a:r>
              <a:rPr lang="en-US" altLang="ko-KR" dirty="0"/>
              <a:t>(), application works but does not print to log client relative information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en-US" altLang="ko-KR" dirty="0" err="1"/>
              <a:t>ArmeriaClient</a:t>
            </a:r>
            <a:r>
              <a:rPr lang="en-US" altLang="ko-KR" dirty="0"/>
              <a:t> Settings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450DD4-562D-4DDF-B9B4-3658C81F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91" y="1819817"/>
            <a:ext cx="6593454" cy="398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32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en-US" altLang="ko-KR" dirty="0" err="1"/>
              <a:t>WebFlux's</a:t>
            </a:r>
            <a:r>
              <a:rPr lang="en-US" altLang="ko-KR" dirty="0"/>
              <a:t> </a:t>
            </a:r>
            <a:r>
              <a:rPr lang="en-US" altLang="ko-KR" dirty="0" err="1"/>
              <a:t>WebClient</a:t>
            </a:r>
            <a:r>
              <a:rPr lang="en-US" altLang="ko-KR" dirty="0"/>
              <a:t> implementation can also be changed to </a:t>
            </a:r>
            <a:r>
              <a:rPr lang="en-US" altLang="ko-KR" dirty="0" err="1"/>
              <a:t>Armeria</a:t>
            </a:r>
            <a:endParaRPr lang="en-US" altLang="ko-KR" dirty="0"/>
          </a:p>
          <a:p>
            <a:endParaRPr lang="en-US" altLang="ko-KR" sz="100" dirty="0"/>
          </a:p>
          <a:p>
            <a:pPr lvl="1"/>
            <a:r>
              <a:rPr lang="en-US" altLang="ko-KR" dirty="0"/>
              <a:t>Inject </a:t>
            </a:r>
            <a:r>
              <a:rPr lang="en-US" altLang="ko-KR" dirty="0" err="1"/>
              <a:t>WebClient.Builder</a:t>
            </a:r>
            <a:r>
              <a:rPr lang="en-US" altLang="ko-KR" dirty="0"/>
              <a:t> and need separate build</a:t>
            </a:r>
          </a:p>
          <a:p>
            <a:pPr lvl="2"/>
            <a:r>
              <a:rPr lang="en-US" altLang="ko-KR" dirty="0" err="1"/>
              <a:t>ArmeriaServer</a:t>
            </a:r>
            <a:r>
              <a:rPr lang="en-US" altLang="ko-KR" dirty="0"/>
              <a:t> is applied immediately after declaration, but </a:t>
            </a:r>
            <a:r>
              <a:rPr lang="en-US" altLang="ko-KR" dirty="0" err="1"/>
              <a:t>ArmeriaClient</a:t>
            </a:r>
            <a:r>
              <a:rPr lang="en-US" altLang="ko-KR" dirty="0"/>
              <a:t> needs to be injected once more and used to build as </a:t>
            </a:r>
            <a:r>
              <a:rPr lang="en-US" altLang="ko-KR" dirty="0" err="1"/>
              <a:t>WebClient</a:t>
            </a:r>
            <a:r>
              <a:rPr lang="en-US" altLang="ko-KR" dirty="0"/>
              <a:t> implementation.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See  com.linecorp.armeria.spring.web.reactive.ArmeriaClientAutoConfiguration.java for reason that before definition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en-US" altLang="ko-KR" dirty="0" err="1"/>
              <a:t>ArmeriaClient</a:t>
            </a:r>
            <a:r>
              <a:rPr lang="en-US" altLang="ko-KR" dirty="0"/>
              <a:t> Settings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BF9846-B182-430F-92A8-C7C93B500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08805"/>
            <a:ext cx="4914900" cy="1285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A3D75B-75BB-4D25-B1CE-E8DFDA49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221088"/>
            <a:ext cx="65436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19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use postman-echo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https://postman-echo.com/ for mock json response server</a:t>
            </a:r>
          </a:p>
          <a:p>
            <a:pPr lvl="2"/>
            <a:r>
              <a:rPr lang="en-US" altLang="ko-KR" dirty="0"/>
              <a:t>When we send request such as https://postman-echo.com/get?foo1=bar1&amp;foo2=bar2</a:t>
            </a:r>
          </a:p>
          <a:p>
            <a:pPr lvl="2"/>
            <a:r>
              <a:rPr lang="en-US" altLang="ko-KR" dirty="0"/>
              <a:t>Postman-echo return as below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Only the [</a:t>
            </a:r>
            <a:r>
              <a:rPr lang="en-US" altLang="ko-KR" dirty="0" err="1"/>
              <a:t>args</a:t>
            </a:r>
            <a:r>
              <a:rPr lang="en-US" altLang="ko-KR" dirty="0"/>
              <a:t>] part is used here and the rest are ignored.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JSON Mock Server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11C316-1246-420D-88F8-7B742987890D}"/>
              </a:ext>
            </a:extLst>
          </p:cNvPr>
          <p:cNvSpPr/>
          <p:nvPr/>
        </p:nvSpPr>
        <p:spPr>
          <a:xfrm>
            <a:off x="1095209" y="2289849"/>
            <a:ext cx="739856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"foo1"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"bar1"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"foo2"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"bar2"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},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"headers"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"x-forwarded-proto"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"host"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"postman-echo.com"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"accept"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"*/*"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"accept-encoding"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gzip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, deflate"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"cache-control"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"no-cache"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"postman-token"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"f55c40a0-8e0b-4ab9-b310-e645fe1732df"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"user-agent"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PostmanRuntime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/7.19.0"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"x-forwarded-port"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"443"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},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"https://postman-echo.com/get?foo1=bar1&amp;foo2=bar2"</a:t>
            </a:r>
            <a:endParaRPr lang="en-US" altLang="ko-K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533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 code and model class to call mock server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Add some code to DemoService.java which test with json-mock server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create Controller, Service, Model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3E746-A132-4FD3-93BE-5AC1F478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25" y="1844824"/>
            <a:ext cx="71913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6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br>
              <a:rPr lang="en-US" altLang="ko-KR" dirty="0"/>
            </a:b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basic configuration and operation check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413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 code and model class to call mock server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Add some code to DemoController.java for call </a:t>
            </a:r>
            <a:r>
              <a:rPr lang="en-US" altLang="ko-KR" dirty="0" err="1"/>
              <a:t>demoService.getRandomDemoModel</a:t>
            </a:r>
            <a:r>
              <a:rPr lang="en-US" altLang="ko-KR" dirty="0"/>
              <a:t>()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Create DemoModel.java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create Controller, Service, Model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8FECE-7B9A-42CB-BA23-E5A58080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3095625" cy="1466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6D4393-683D-4518-8693-E84D0FEC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830866"/>
            <a:ext cx="27717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79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 sure it's running on the </a:t>
            </a:r>
            <a:r>
              <a:rPr lang="en-US" altLang="ko-KR" dirty="0" err="1"/>
              <a:t>ArmeriaClient</a:t>
            </a:r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Check operation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6CB4BC-6313-46A1-B822-B0AF00C7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1" y="1813445"/>
            <a:ext cx="9008198" cy="32311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594DBD-7FE7-4C2D-BEA6-3D6B86B3A45B}"/>
              </a:ext>
            </a:extLst>
          </p:cNvPr>
          <p:cNvSpPr/>
          <p:nvPr/>
        </p:nvSpPr>
        <p:spPr>
          <a:xfrm>
            <a:off x="67901" y="1772816"/>
            <a:ext cx="2415867" cy="33843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52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 sure it's running on the </a:t>
            </a:r>
            <a:r>
              <a:rPr lang="en-US" altLang="ko-KR" dirty="0" err="1"/>
              <a:t>ArmeriaClient</a:t>
            </a:r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Check operation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1F3583-EB47-4957-ACA4-757A0180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2098" cy="33843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F469BA-947D-42C1-A0C9-2826B9E89B25}"/>
              </a:ext>
            </a:extLst>
          </p:cNvPr>
          <p:cNvSpPr/>
          <p:nvPr/>
        </p:nvSpPr>
        <p:spPr>
          <a:xfrm>
            <a:off x="0" y="1772816"/>
            <a:ext cx="2555776" cy="35283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854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 be used exactly like </a:t>
            </a:r>
            <a:r>
              <a:rPr lang="en-US" altLang="ko-KR" dirty="0" err="1"/>
              <a:t>WebFlux's</a:t>
            </a:r>
            <a:r>
              <a:rPr lang="en-US" altLang="ko-KR" dirty="0"/>
              <a:t> native </a:t>
            </a:r>
            <a:r>
              <a:rPr lang="en-US" altLang="ko-KR" dirty="0" err="1"/>
              <a:t>WebClient</a:t>
            </a:r>
            <a:endParaRPr lang="en-US" altLang="ko-KR" dirty="0"/>
          </a:p>
          <a:p>
            <a:endParaRPr lang="en-US" altLang="ko-KR" sz="100" dirty="0"/>
          </a:p>
          <a:p>
            <a:pPr lvl="1"/>
            <a:r>
              <a:rPr lang="en-US" altLang="ko-KR" dirty="0"/>
              <a:t>Of course it is possible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Other usage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F83E3B-B9A0-4099-B4E9-578E605EE012}"/>
              </a:ext>
            </a:extLst>
          </p:cNvPr>
          <p:cNvSpPr/>
          <p:nvPr/>
        </p:nvSpPr>
        <p:spPr>
          <a:xfrm>
            <a:off x="6084168" y="5413962"/>
            <a:ext cx="1080120" cy="2472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6BB51F-2FE2-4E1A-9560-BDD65C62B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10267"/>
            <a:ext cx="4648200" cy="2943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89A114-BA32-42FF-AB5E-460F35393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898" y="3953196"/>
            <a:ext cx="5521846" cy="25736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6FF592-C42E-4D82-A40A-3AEC8F586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25" r="31922" b="-165182"/>
          <a:stretch/>
        </p:blipFill>
        <p:spPr>
          <a:xfrm>
            <a:off x="5691808" y="1841099"/>
            <a:ext cx="3452192" cy="115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09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 it is 0, I decided to process NO_CONTENT…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Did "0" really come from the server?</a:t>
            </a:r>
          </a:p>
          <a:p>
            <a:pPr lvl="2"/>
            <a:r>
              <a:rPr lang="en-US" altLang="ko-KR" dirty="0"/>
              <a:t>Checking RAW data from a server, one of the most troublesome ones based on </a:t>
            </a:r>
            <a:r>
              <a:rPr lang="en-US" altLang="ko-KR" dirty="0" err="1"/>
              <a:t>WebFlux</a:t>
            </a:r>
            <a:endParaRPr lang="en-US" altLang="ko-KR" dirty="0"/>
          </a:p>
          <a:p>
            <a:pPr lvl="3"/>
            <a:r>
              <a:rPr lang="en-US" altLang="ko-KR" dirty="0"/>
              <a:t>There are ways to use </a:t>
            </a:r>
            <a:r>
              <a:rPr lang="en-US" altLang="ko-KR" dirty="0" err="1"/>
              <a:t>ExchangeFilterFunction</a:t>
            </a:r>
            <a:r>
              <a:rPr lang="en-US" altLang="ko-KR" dirty="0"/>
              <a:t> </a:t>
            </a:r>
            <a:r>
              <a:rPr lang="en-US" altLang="ko-KR" dirty="0" err="1"/>
              <a:t>etc</a:t>
            </a:r>
            <a:r>
              <a:rPr lang="en-US" altLang="ko-KR" dirty="0"/>
              <a:t>, but it's complicated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You can see RAW DATA from server with one line setting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Show up to 500 characters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4.6 Question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1A3842-375B-4828-8D52-FA7884A2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83" y="2792718"/>
            <a:ext cx="5714266" cy="22055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A35D954-154B-45CB-847E-E111E3844664}"/>
              </a:ext>
            </a:extLst>
          </p:cNvPr>
          <p:cNvSpPr/>
          <p:nvPr/>
        </p:nvSpPr>
        <p:spPr>
          <a:xfrm>
            <a:off x="1615839" y="3862182"/>
            <a:ext cx="4180298" cy="228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3075CC-29EB-4425-A8E4-333C3F66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" y="5311294"/>
            <a:ext cx="9144000" cy="13492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7430A8-4A6B-45DD-AC63-2973BDB4DB7D}"/>
              </a:ext>
            </a:extLst>
          </p:cNvPr>
          <p:cNvSpPr/>
          <p:nvPr/>
        </p:nvSpPr>
        <p:spPr>
          <a:xfrm>
            <a:off x="35496" y="6024202"/>
            <a:ext cx="9001000" cy="6879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57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</a:t>
            </a:r>
            <a:br>
              <a:rPr lang="en-US" altLang="ko-KR" dirty="0"/>
            </a:br>
            <a:r>
              <a:rPr lang="en-US" altLang="ko-KR" dirty="0"/>
              <a:t>Create Decorator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62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used </a:t>
            </a:r>
            <a:r>
              <a:rPr lang="en-US" altLang="ko-KR" dirty="0" err="1"/>
              <a:t>ContentPreview</a:t>
            </a:r>
            <a:r>
              <a:rPr lang="en-US" altLang="ko-KR" dirty="0"/>
              <a:t> earlier…</a:t>
            </a:r>
          </a:p>
          <a:p>
            <a:endParaRPr lang="en-US" altLang="ko-KR" sz="100" dirty="0"/>
          </a:p>
          <a:p>
            <a:pPr lvl="1"/>
            <a:r>
              <a:rPr lang="en-US" altLang="ko-KR" dirty="0" err="1"/>
              <a:t>ContentPreview</a:t>
            </a:r>
            <a:r>
              <a:rPr lang="en-US" altLang="ko-KR" dirty="0"/>
              <a:t> supports text series type in common</a:t>
            </a:r>
          </a:p>
          <a:p>
            <a:pPr lvl="2"/>
            <a:r>
              <a:rPr lang="en-US" altLang="ko-KR" dirty="0"/>
              <a:t>when its type matches text/* or application/x-www-form-</a:t>
            </a:r>
            <a:r>
              <a:rPr lang="en-US" altLang="ko-KR" dirty="0" err="1"/>
              <a:t>urlencoded</a:t>
            </a:r>
            <a:endParaRPr lang="en-US" altLang="ko-KR" dirty="0"/>
          </a:p>
          <a:p>
            <a:pPr lvl="2"/>
            <a:r>
              <a:rPr lang="en-US" altLang="ko-KR" dirty="0"/>
              <a:t>when its charset has been specified. e.g. application/json; charset=utf-8</a:t>
            </a:r>
          </a:p>
          <a:p>
            <a:pPr lvl="2"/>
            <a:r>
              <a:rPr lang="en-US" altLang="ko-KR" dirty="0"/>
              <a:t>when its subtype is xml or json. e.g. application/xml, application/json</a:t>
            </a:r>
          </a:p>
          <a:p>
            <a:pPr lvl="2"/>
            <a:r>
              <a:rPr lang="en-US" altLang="ko-KR" dirty="0"/>
              <a:t>when its subtype ends with +xml or +json. e.g. application/</a:t>
            </a:r>
            <a:r>
              <a:rPr lang="en-US" altLang="ko-KR" dirty="0" err="1"/>
              <a:t>atom+xml</a:t>
            </a:r>
            <a:r>
              <a:rPr lang="en-US" altLang="ko-KR" dirty="0"/>
              <a:t>, application/</a:t>
            </a:r>
            <a:r>
              <a:rPr lang="en-US" altLang="ko-KR" dirty="0" err="1"/>
              <a:t>hal+json</a:t>
            </a:r>
            <a:endParaRPr lang="en-US" altLang="ko-KR" dirty="0"/>
          </a:p>
          <a:p>
            <a:pPr lvl="3"/>
            <a:r>
              <a:rPr lang="en-US" altLang="ko-KR" dirty="0"/>
              <a:t>https://line.github.io/armeria/advanced-structured-logging.html#enabling-content-previews </a:t>
            </a:r>
            <a:r>
              <a:rPr lang="ko-KR" altLang="en-US" dirty="0"/>
              <a:t>참고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Recently, mainly JSON type</a:t>
            </a:r>
          </a:p>
          <a:p>
            <a:pPr lvl="2"/>
            <a:r>
              <a:rPr lang="en-US" altLang="ko-KR" dirty="0"/>
              <a:t>JSON is much easier to see with pretty prints than with single lines of text.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There seems to be no option to display JSON as pretty print, so let's make it ourselves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The need to interrupt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43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We’re curious about the values coming from the server, so We write a Decorator for the Client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Create PrettyJsonPreviewClientDecorator.java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Decorator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0E2322-33D6-4687-93D2-AD92651B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44" y="1829821"/>
            <a:ext cx="8097911" cy="49091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9FAA9B-2CD4-46F9-945D-7A30EE03E823}"/>
              </a:ext>
            </a:extLst>
          </p:cNvPr>
          <p:cNvSpPr/>
          <p:nvPr/>
        </p:nvSpPr>
        <p:spPr>
          <a:xfrm>
            <a:off x="1043608" y="6043517"/>
            <a:ext cx="2520280" cy="228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18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Code Description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Register a listener after obtaining </a:t>
            </a:r>
            <a:r>
              <a:rPr lang="en-US" altLang="ko-KR" dirty="0" err="1"/>
              <a:t>RequestLog</a:t>
            </a:r>
            <a:r>
              <a:rPr lang="en-US" altLang="ko-KR" dirty="0"/>
              <a:t> object with ctx.log()</a:t>
            </a:r>
          </a:p>
          <a:p>
            <a:pPr lvl="2"/>
            <a:r>
              <a:rPr lang="en-US" altLang="ko-KR" dirty="0"/>
              <a:t>At this time, the listener is set to </a:t>
            </a:r>
            <a:r>
              <a:rPr lang="en-US" altLang="ko-KR" dirty="0" err="1"/>
              <a:t>RequestLogAvailability.COMPLETE</a:t>
            </a:r>
            <a:r>
              <a:rPr lang="en-US" altLang="ko-KR" dirty="0"/>
              <a:t> at the time when both request and response are ready.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Check if the server response is json type ..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Get the value of the </a:t>
            </a:r>
            <a:r>
              <a:rPr lang="en-US" altLang="ko-KR" dirty="0" err="1"/>
              <a:t>ContentPreview</a:t>
            </a:r>
            <a:r>
              <a:rPr lang="en-US" altLang="ko-KR" dirty="0"/>
              <a:t>, objectize it with json and print it pretty</a:t>
            </a:r>
          </a:p>
          <a:p>
            <a:pPr lvl="2"/>
            <a:r>
              <a:rPr lang="en-US" altLang="ko-KR" dirty="0"/>
              <a:t>Jackson and </a:t>
            </a:r>
            <a:r>
              <a:rPr lang="en-US" altLang="ko-KR" dirty="0" err="1"/>
              <a:t>Gson</a:t>
            </a:r>
            <a:r>
              <a:rPr lang="en-US" altLang="ko-KR" dirty="0"/>
              <a:t> have no way to pretty print json strings</a:t>
            </a:r>
          </a:p>
          <a:p>
            <a:pPr lvl="2"/>
            <a:r>
              <a:rPr lang="en-US" altLang="ko-KR" dirty="0"/>
              <a:t>Inevitably, we use the method of objectifying json string once and then pretty printing it again</a:t>
            </a:r>
          </a:p>
          <a:p>
            <a:pPr lvl="2"/>
            <a:r>
              <a:rPr lang="en-US" altLang="ko-KR" dirty="0"/>
              <a:t>That is, it is recommended to use this decorator only in the development environment because it may cause a decrease in performance when it is set in the operating environment.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If the length of </a:t>
            </a:r>
            <a:r>
              <a:rPr lang="en-US" altLang="ko-KR" dirty="0" err="1"/>
              <a:t>ContentPreview</a:t>
            </a:r>
            <a:r>
              <a:rPr lang="en-US" altLang="ko-KR" dirty="0"/>
              <a:t> is set shorter than the response from the server, the response is truncated and may not be in json format.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Decorator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625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RequestLogAvailability</a:t>
            </a:r>
            <a:endParaRPr lang="en-US" altLang="ko-KR" dirty="0"/>
          </a:p>
          <a:p>
            <a:endParaRPr lang="en-US" altLang="ko-KR" sz="100" dirty="0"/>
          </a:p>
          <a:p>
            <a:pPr lvl="1"/>
            <a:r>
              <a:rPr lang="en-US" altLang="ko-KR" dirty="0"/>
              <a:t>Do not print at any time when printing logs</a:t>
            </a:r>
          </a:p>
          <a:p>
            <a:pPr lvl="2"/>
            <a:r>
              <a:rPr lang="en-US" altLang="ko-KR" dirty="0"/>
              <a:t>What if the server didn't give a response and you try to access it?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Decorator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F033C-68EC-4A4C-9F7B-A51BB9AB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10744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B0C0FB-CBA8-42C4-B065-E976F863F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3429000"/>
            <a:ext cx="7839075" cy="28860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5DC316-2127-4F50-A8F3-9928AB61D92E}"/>
              </a:ext>
            </a:extLst>
          </p:cNvPr>
          <p:cNvSpPr/>
          <p:nvPr/>
        </p:nvSpPr>
        <p:spPr>
          <a:xfrm>
            <a:off x="5796136" y="3037586"/>
            <a:ext cx="2592288" cy="228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73EF43-FB5B-49F5-81BA-01C328D931E8}"/>
              </a:ext>
            </a:extLst>
          </p:cNvPr>
          <p:cNvSpPr/>
          <p:nvPr/>
        </p:nvSpPr>
        <p:spPr>
          <a:xfrm>
            <a:off x="889200" y="6078982"/>
            <a:ext cx="4402880" cy="228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76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Create controller and service after basic setting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Check project structure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Basic setting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80C630-3023-43B1-B229-F2DB1ACB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7" y="1844824"/>
            <a:ext cx="7492551" cy="45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14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Request</a:t>
            </a:r>
          </a:p>
          <a:p>
            <a:endParaRPr lang="en-US" altLang="ko-KR" sz="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Decorator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A40FB3-9E42-427F-B07C-F91DDBCC8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167"/>
          <a:stretch/>
        </p:blipFill>
        <p:spPr>
          <a:xfrm>
            <a:off x="827584" y="1844824"/>
            <a:ext cx="3400425" cy="238473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2E0D92-230B-4F5D-A378-DACB17F3BD83}"/>
              </a:ext>
            </a:extLst>
          </p:cNvPr>
          <p:cNvCxnSpPr>
            <a:cxnSpLocks/>
          </p:cNvCxnSpPr>
          <p:nvPr/>
        </p:nvCxnSpPr>
        <p:spPr>
          <a:xfrm>
            <a:off x="701324" y="2034214"/>
            <a:ext cx="38706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BF538-F00D-42FB-BFC3-5D3E45D1CCD1}"/>
              </a:ext>
            </a:extLst>
          </p:cNvPr>
          <p:cNvCxnSpPr>
            <a:cxnSpLocks/>
          </p:cNvCxnSpPr>
          <p:nvPr/>
        </p:nvCxnSpPr>
        <p:spPr>
          <a:xfrm>
            <a:off x="701324" y="3458835"/>
            <a:ext cx="38706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57B4E33-D36D-471B-A0FB-78053CFF15B2}"/>
              </a:ext>
            </a:extLst>
          </p:cNvPr>
          <p:cNvCxnSpPr>
            <a:cxnSpLocks/>
          </p:cNvCxnSpPr>
          <p:nvPr/>
        </p:nvCxnSpPr>
        <p:spPr>
          <a:xfrm>
            <a:off x="701324" y="4149080"/>
            <a:ext cx="38706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56F1451-A526-40C0-92C6-3C114277D2CB}"/>
              </a:ext>
            </a:extLst>
          </p:cNvPr>
          <p:cNvCxnSpPr/>
          <p:nvPr/>
        </p:nvCxnSpPr>
        <p:spPr>
          <a:xfrm flipH="1">
            <a:off x="4689346" y="201741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F919A0-C26E-44D5-983D-C795D7458551}"/>
              </a:ext>
            </a:extLst>
          </p:cNvPr>
          <p:cNvSpPr txBox="1"/>
          <p:nvPr/>
        </p:nvSpPr>
        <p:spPr>
          <a:xfrm>
            <a:off x="5059257" y="1711048"/>
            <a:ext cx="2969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REQUEST_START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SCHEME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REQUEST_FIRST_BYTES_TRANSFERRED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78BCDD0-8782-4BBF-A04F-94F7C5B05D80}"/>
              </a:ext>
            </a:extLst>
          </p:cNvPr>
          <p:cNvCxnSpPr/>
          <p:nvPr/>
        </p:nvCxnSpPr>
        <p:spPr>
          <a:xfrm flipH="1">
            <a:off x="4689346" y="3450917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EB19E9-DA22-4764-95D0-ACDD4E8E5E9E}"/>
              </a:ext>
            </a:extLst>
          </p:cNvPr>
          <p:cNvSpPr txBox="1"/>
          <p:nvPr/>
        </p:nvSpPr>
        <p:spPr>
          <a:xfrm>
            <a:off x="5059257" y="3332513"/>
            <a:ext cx="2969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REQUEST_HEADERS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70C1F5C-9B6E-48D2-9C13-1FB7C581B0ED}"/>
              </a:ext>
            </a:extLst>
          </p:cNvPr>
          <p:cNvCxnSpPr/>
          <p:nvPr/>
        </p:nvCxnSpPr>
        <p:spPr>
          <a:xfrm flipH="1">
            <a:off x="4679475" y="414711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F8F784-9CC2-481F-9DD6-CAEF54D9F653}"/>
              </a:ext>
            </a:extLst>
          </p:cNvPr>
          <p:cNvSpPr txBox="1"/>
          <p:nvPr/>
        </p:nvSpPr>
        <p:spPr>
          <a:xfrm>
            <a:off x="5049386" y="3933056"/>
            <a:ext cx="2969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REQUEST_CONTENT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REQUEST_END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90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B2F61AF-2FE3-480F-87EF-536BA285D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02" b="3064"/>
          <a:stretch/>
        </p:blipFill>
        <p:spPr>
          <a:xfrm>
            <a:off x="827584" y="1505579"/>
            <a:ext cx="3386786" cy="516378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Response</a:t>
            </a:r>
          </a:p>
          <a:p>
            <a:endParaRPr lang="en-US" altLang="ko-KR" sz="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Decorator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2E0D92-230B-4F5D-A378-DACB17F3BD83}"/>
              </a:ext>
            </a:extLst>
          </p:cNvPr>
          <p:cNvCxnSpPr>
            <a:cxnSpLocks/>
          </p:cNvCxnSpPr>
          <p:nvPr/>
        </p:nvCxnSpPr>
        <p:spPr>
          <a:xfrm>
            <a:off x="701324" y="1593288"/>
            <a:ext cx="38706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03162B-848B-4A94-9176-172E7F0155A6}"/>
              </a:ext>
            </a:extLst>
          </p:cNvPr>
          <p:cNvCxnSpPr>
            <a:cxnSpLocks/>
          </p:cNvCxnSpPr>
          <p:nvPr/>
        </p:nvCxnSpPr>
        <p:spPr>
          <a:xfrm>
            <a:off x="701324" y="3051204"/>
            <a:ext cx="38706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57B4E33-D36D-471B-A0FB-78053CFF15B2}"/>
              </a:ext>
            </a:extLst>
          </p:cNvPr>
          <p:cNvCxnSpPr>
            <a:cxnSpLocks/>
          </p:cNvCxnSpPr>
          <p:nvPr/>
        </p:nvCxnSpPr>
        <p:spPr>
          <a:xfrm>
            <a:off x="701324" y="6597352"/>
            <a:ext cx="38706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56F1451-A526-40C0-92C6-3C114277D2CB}"/>
              </a:ext>
            </a:extLst>
          </p:cNvPr>
          <p:cNvCxnSpPr/>
          <p:nvPr/>
        </p:nvCxnSpPr>
        <p:spPr>
          <a:xfrm flipH="1">
            <a:off x="4689346" y="1585370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F919A0-C26E-44D5-983D-C795D7458551}"/>
              </a:ext>
            </a:extLst>
          </p:cNvPr>
          <p:cNvSpPr txBox="1"/>
          <p:nvPr/>
        </p:nvSpPr>
        <p:spPr>
          <a:xfrm>
            <a:off x="5059257" y="1340768"/>
            <a:ext cx="3386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RESPONSE_START</a:t>
            </a:r>
            <a:b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RESPONSE_FIRST_BYTES_TRANSFERRED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78BCDD0-8782-4BBF-A04F-94F7C5B05D80}"/>
              </a:ext>
            </a:extLst>
          </p:cNvPr>
          <p:cNvCxnSpPr/>
          <p:nvPr/>
        </p:nvCxnSpPr>
        <p:spPr>
          <a:xfrm flipH="1">
            <a:off x="4689346" y="304334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EB19E9-DA22-4764-95D0-ACDD4E8E5E9E}"/>
              </a:ext>
            </a:extLst>
          </p:cNvPr>
          <p:cNvSpPr txBox="1"/>
          <p:nvPr/>
        </p:nvSpPr>
        <p:spPr>
          <a:xfrm>
            <a:off x="5059257" y="2924944"/>
            <a:ext cx="2969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RESPONSE_HEADERS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70C1F5C-9B6E-48D2-9C13-1FB7C581B0ED}"/>
              </a:ext>
            </a:extLst>
          </p:cNvPr>
          <p:cNvCxnSpPr/>
          <p:nvPr/>
        </p:nvCxnSpPr>
        <p:spPr>
          <a:xfrm flipH="1">
            <a:off x="4679475" y="659538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F8F784-9CC2-481F-9DD6-CAEF54D9F653}"/>
              </a:ext>
            </a:extLst>
          </p:cNvPr>
          <p:cNvSpPr txBox="1"/>
          <p:nvPr/>
        </p:nvSpPr>
        <p:spPr>
          <a:xfrm>
            <a:off x="5049386" y="6167045"/>
            <a:ext cx="2969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RESPONSE_CONTENT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RESPONSE_END</a:t>
            </a:r>
            <a:b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COMPLETE (Complete ALL)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73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Apply your Decorator to </a:t>
            </a:r>
            <a:r>
              <a:rPr lang="en-US" altLang="ko-KR" dirty="0" err="1"/>
              <a:t>ArmeriaClientConfiguration</a:t>
            </a:r>
            <a:endParaRPr lang="en-US" altLang="ko-KR" dirty="0"/>
          </a:p>
          <a:p>
            <a:endParaRPr lang="en-US" altLang="ko-KR" sz="100" dirty="0"/>
          </a:p>
          <a:p>
            <a:pPr lvl="1"/>
            <a:r>
              <a:rPr lang="en-US" altLang="ko-KR" dirty="0"/>
              <a:t>Add code to ArmeriaClientConfiguration.java for use our custom decorator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Apply Decorator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784D92-A1D7-44EA-BA38-E2DBAFF61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28812"/>
            <a:ext cx="7010400" cy="30003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9A00D0-ED2E-4EF6-AE0C-FEA7EED3EDE5}"/>
              </a:ext>
            </a:extLst>
          </p:cNvPr>
          <p:cNvSpPr/>
          <p:nvPr/>
        </p:nvSpPr>
        <p:spPr>
          <a:xfrm>
            <a:off x="1619672" y="3529851"/>
            <a:ext cx="4680520" cy="228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680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Check if it is properly applied after startup</a:t>
            </a:r>
          </a:p>
          <a:p>
            <a:endParaRPr lang="en-US" altLang="ko-KR" sz="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 Check the result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13A6D1-87B0-421A-A8B2-6ED7A609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13" y="1772816"/>
            <a:ext cx="83058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9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</a:t>
            </a:r>
            <a:br>
              <a:rPr lang="en-US" altLang="ko-KR" dirty="0"/>
            </a:br>
            <a:r>
              <a:rPr lang="en-US" altLang="ko-KR" dirty="0"/>
              <a:t>Other Tip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322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You can also read the preview of the text leaving the server with one additional line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One more line below…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Preview of Server can also be viewed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9837E7-38F2-4B5D-8A61-A6A5567D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6181725" cy="41433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697526-105B-4CA3-99C2-20077CDCF03C}"/>
              </a:ext>
            </a:extLst>
          </p:cNvPr>
          <p:cNvSpPr/>
          <p:nvPr/>
        </p:nvSpPr>
        <p:spPr>
          <a:xfrm>
            <a:off x="1607728" y="3377953"/>
            <a:ext cx="475252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31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You can also read the preview of the text leaving the server with one additional line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Preview is taken in the log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Preview of Server can also be viewed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5892BA-9CEF-4ED4-9E2F-EDEDC428D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6" t="20865" r="3298" b="8597"/>
          <a:stretch/>
        </p:blipFill>
        <p:spPr>
          <a:xfrm>
            <a:off x="889200" y="1844824"/>
            <a:ext cx="4618904" cy="22846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569D2B-6EBF-4B7C-A6DF-1A13942FF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7" t="20865" r="3298" b="13197"/>
          <a:stretch/>
        </p:blipFill>
        <p:spPr>
          <a:xfrm>
            <a:off x="3707903" y="4291295"/>
            <a:ext cx="4941153" cy="22846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697526-105B-4CA3-99C2-20077CDCF03C}"/>
              </a:ext>
            </a:extLst>
          </p:cNvPr>
          <p:cNvSpPr/>
          <p:nvPr/>
        </p:nvSpPr>
        <p:spPr>
          <a:xfrm>
            <a:off x="907456" y="3464046"/>
            <a:ext cx="4456632" cy="1809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687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h2c (HTTP/2 with cleartext) is supported by default without any setup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Spring Boot only supports h2, not h2c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Armeria</a:t>
            </a:r>
            <a:r>
              <a:rPr lang="en-US" altLang="ko-KR" dirty="0"/>
              <a:t> makes it possible to use h2c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h2c is supported by default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69777A-8410-4D9F-B0F8-AC5434EFD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52" y="1770653"/>
            <a:ext cx="7541229" cy="1123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E496F7-0867-4F45-97C0-2CAB91C1A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4" y="3534067"/>
            <a:ext cx="3356732" cy="3131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655F1B-6ADC-489D-9965-765918E6D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56" y="3225655"/>
            <a:ext cx="7164288" cy="2225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AE9A63-E740-4738-BA49-B0D95995E265}"/>
              </a:ext>
            </a:extLst>
          </p:cNvPr>
          <p:cNvSpPr/>
          <p:nvPr/>
        </p:nvSpPr>
        <p:spPr>
          <a:xfrm>
            <a:off x="3347864" y="3166378"/>
            <a:ext cx="4456632" cy="1809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EAB4AB-58AF-42AD-AC12-DC755571F8E5}"/>
              </a:ext>
            </a:extLst>
          </p:cNvPr>
          <p:cNvSpPr/>
          <p:nvPr/>
        </p:nvSpPr>
        <p:spPr>
          <a:xfrm>
            <a:off x="1112194" y="3644066"/>
            <a:ext cx="2307678" cy="1809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24D0AD-7478-491F-8320-DD8D7235CB8B}"/>
              </a:ext>
            </a:extLst>
          </p:cNvPr>
          <p:cNvSpPr/>
          <p:nvPr/>
        </p:nvSpPr>
        <p:spPr>
          <a:xfrm>
            <a:off x="1108706" y="5099706"/>
            <a:ext cx="3175262" cy="1058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0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When there is a problem with DNS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I'm not sure, but it's possible that some windows machines have problems with DNS</a:t>
            </a:r>
          </a:p>
          <a:p>
            <a:pPr lvl="2"/>
            <a:r>
              <a:rPr lang="en-US" altLang="ko-KR" dirty="0"/>
              <a:t>https://github.com/line/armeria/issues/2243</a:t>
            </a:r>
          </a:p>
          <a:p>
            <a:pPr marL="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If you experience any of these issues, you can temporarily avoid them by applying the options below</a:t>
            </a:r>
          </a:p>
          <a:p>
            <a:pPr lvl="2"/>
            <a:r>
              <a:rPr lang="en-US" altLang="ko-KR" b="0" dirty="0"/>
              <a:t>-</a:t>
            </a:r>
            <a:r>
              <a:rPr lang="en-US" altLang="ko-KR" b="0" dirty="0" err="1"/>
              <a:t>Dcom.linecorp.armeria.useJdkDnsResolver</a:t>
            </a:r>
            <a:r>
              <a:rPr lang="en-US" altLang="ko-KR" b="0" dirty="0"/>
              <a:t>=true</a:t>
            </a:r>
          </a:p>
          <a:p>
            <a:pPr lvl="2"/>
            <a:r>
              <a:rPr lang="en-US" altLang="ko-KR" dirty="0"/>
              <a:t>https://github.com/line/armeria/pull/2261</a:t>
            </a:r>
          </a:p>
          <a:p>
            <a:pPr marL="468000" lvl="3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When DNS Problems Occur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2686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</a:t>
            </a:r>
            <a:br>
              <a:rPr lang="en-US" altLang="ko-KR"/>
            </a:br>
            <a:r>
              <a:rPr lang="en-US" altLang="ko-KR"/>
              <a:t>End of Document</a:t>
            </a:r>
            <a:br>
              <a:rPr lang="en-US" altLang="ko-KR"/>
            </a:br>
            <a:r>
              <a:rPr lang="en-US" altLang="ko-KR"/>
              <a:t>-</a:t>
            </a:r>
            <a:br>
              <a:rPr lang="en-US" altLang="ko-KR"/>
            </a:br>
            <a:r>
              <a:rPr lang="en-US" altLang="ko-KR"/>
              <a:t>Thank You.</a:t>
            </a:r>
            <a:br>
              <a:rPr lang="en-US" altLang="ko-KR"/>
            </a:b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Create controller and service after basic setting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Add logger setting after changing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-&gt; </a:t>
            </a:r>
            <a:r>
              <a:rPr lang="en-US" altLang="ko-KR" dirty="0" err="1"/>
              <a:t>application.yml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DemoController</a:t>
            </a:r>
            <a:r>
              <a:rPr lang="en-US" altLang="ko-KR" dirty="0"/>
              <a:t>, </a:t>
            </a:r>
            <a:r>
              <a:rPr lang="en-US" altLang="ko-KR" dirty="0" err="1"/>
              <a:t>DemoService</a:t>
            </a:r>
            <a:r>
              <a:rPr lang="en-US" altLang="ko-KR" dirty="0"/>
              <a:t> creation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Controller, Service creation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B4C1DE-1845-4B51-B994-1FB0DBCE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73" y="1893767"/>
            <a:ext cx="3000375" cy="95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D3AD75-ACEB-4CC5-8760-975B7565B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59" y="3501380"/>
            <a:ext cx="1752966" cy="29199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6E0C02-D6E0-4638-8AD3-FBE37B88C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542" y="3501624"/>
            <a:ext cx="3067050" cy="2943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FC6474-C371-40EF-A690-77E162AED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609" y="3501380"/>
            <a:ext cx="29337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Operation check</a:t>
            </a:r>
          </a:p>
          <a:p>
            <a:endParaRPr lang="en-US" altLang="ko-KR" sz="100" dirty="0"/>
          </a:p>
          <a:p>
            <a:pPr lvl="1"/>
            <a:r>
              <a:rPr lang="en-US" altLang="ko-KR" dirty="0"/>
              <a:t>Reactor-</a:t>
            </a:r>
            <a:r>
              <a:rPr lang="en-US" altLang="ko-KR" dirty="0" err="1"/>
              <a:t>netty</a:t>
            </a:r>
            <a:r>
              <a:rPr lang="en-US" altLang="ko-KR" dirty="0"/>
              <a:t> operating and Listen port 8080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Try calling [/hello]</a:t>
            </a: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Operation check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2513CE-DE85-4239-8D37-9C3FDE6D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00" y="1844824"/>
            <a:ext cx="7427280" cy="360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170F66-EF9A-43DD-98CB-7193A935D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662" b="78304"/>
          <a:stretch/>
        </p:blipFill>
        <p:spPr>
          <a:xfrm>
            <a:off x="889200" y="2636912"/>
            <a:ext cx="3779912" cy="1159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FEC27E-55AC-4C76-8EA2-B5F44DE43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99" y="3930434"/>
            <a:ext cx="8074889" cy="23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3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br>
              <a:rPr lang="en-US" altLang="ko-KR" dirty="0"/>
            </a:br>
            <a:r>
              <a:rPr lang="en-US" altLang="ko-KR" dirty="0"/>
              <a:t>Apply </a:t>
            </a:r>
            <a:r>
              <a:rPr lang="en-US" altLang="ko-KR" dirty="0" err="1"/>
              <a:t>Armeria</a:t>
            </a:r>
            <a:r>
              <a:rPr lang="en-US" altLang="ko-KR" dirty="0"/>
              <a:t> 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60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build.gradle</a:t>
            </a:r>
            <a:endParaRPr lang="en-US" altLang="ko-KR" dirty="0"/>
          </a:p>
          <a:p>
            <a:endParaRPr lang="en-US" altLang="ko-KR" sz="100" dirty="0"/>
          </a:p>
          <a:p>
            <a:pPr lvl="1"/>
            <a:r>
              <a:rPr lang="en-US" altLang="ko-KR" dirty="0"/>
              <a:t>add </a:t>
            </a:r>
            <a:r>
              <a:rPr lang="en-US" altLang="ko-KR" dirty="0" err="1"/>
              <a:t>dependencyManagement</a:t>
            </a:r>
            <a:endParaRPr lang="en-US" altLang="ko-KR" dirty="0"/>
          </a:p>
          <a:p>
            <a:pPr lvl="2"/>
            <a:r>
              <a:rPr lang="en-US" altLang="ko-KR" dirty="0"/>
              <a:t>The </a:t>
            </a:r>
            <a:r>
              <a:rPr lang="en-US" altLang="ko-KR" dirty="0" err="1"/>
              <a:t>netty</a:t>
            </a:r>
            <a:r>
              <a:rPr lang="en-US" altLang="ko-KR" dirty="0"/>
              <a:t> version referenced by the current version of Spring Boot (2.2.1) and </a:t>
            </a:r>
            <a:r>
              <a:rPr lang="en-US" altLang="ko-KR" dirty="0" err="1"/>
              <a:t>armeria</a:t>
            </a:r>
            <a:r>
              <a:rPr lang="en-US" altLang="ko-KR" dirty="0"/>
              <a:t> (0.96) is the same as 4.1.43.Final, but </a:t>
            </a:r>
            <a:r>
              <a:rPr lang="en-US" altLang="ko-KR" dirty="0" err="1"/>
              <a:t>netty-bom</a:t>
            </a:r>
            <a:r>
              <a:rPr lang="en-US" altLang="ko-KR" dirty="0"/>
              <a:t> may be required if the </a:t>
            </a:r>
            <a:r>
              <a:rPr lang="en-US" altLang="ko-KR" dirty="0" err="1"/>
              <a:t>netty</a:t>
            </a:r>
            <a:r>
              <a:rPr lang="en-US" altLang="ko-KR" dirty="0"/>
              <a:t> versions referenced by each other are different.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add </a:t>
            </a:r>
            <a:r>
              <a:rPr lang="en-US" altLang="ko-KR" dirty="0" err="1"/>
              <a:t>armeria</a:t>
            </a:r>
            <a:r>
              <a:rPr lang="en-US" altLang="ko-KR" dirty="0"/>
              <a:t>-spring-boot-</a:t>
            </a:r>
            <a:r>
              <a:rPr lang="en-US" altLang="ko-KR" dirty="0" err="1"/>
              <a:t>webflux</a:t>
            </a:r>
            <a:r>
              <a:rPr lang="en-US" altLang="ko-KR" dirty="0"/>
              <a:t>-starter to dependencies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Add dependencies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752225-2B37-4014-9B88-1C366084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933056"/>
            <a:ext cx="5372100" cy="20097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82FA77-C4EA-4B08-94C0-1F208720ADA8}"/>
              </a:ext>
            </a:extLst>
          </p:cNvPr>
          <p:cNvSpPr/>
          <p:nvPr/>
        </p:nvSpPr>
        <p:spPr>
          <a:xfrm>
            <a:off x="1475656" y="4293096"/>
            <a:ext cx="5012060" cy="31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384D6C-0593-4137-8596-B6C7BB84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282578"/>
            <a:ext cx="4162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03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ArmeriaConfiguration</a:t>
            </a:r>
            <a:endParaRPr lang="en-US" altLang="ko-KR" dirty="0"/>
          </a:p>
          <a:p>
            <a:endParaRPr lang="en-US" altLang="ko-KR" sz="100" dirty="0"/>
          </a:p>
          <a:p>
            <a:pPr lvl="1"/>
            <a:r>
              <a:rPr lang="en-US" altLang="ko-KR" dirty="0"/>
              <a:t>Server Settings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LoggingService.newDecorator</a:t>
            </a:r>
            <a:r>
              <a:rPr lang="en-US" altLang="ko-KR" dirty="0"/>
              <a:t>()</a:t>
            </a:r>
          </a:p>
          <a:p>
            <a:pPr lvl="3"/>
            <a:r>
              <a:rPr lang="en-US" altLang="ko-KR" dirty="0"/>
              <a:t>Log all data to and from the server</a:t>
            </a:r>
          </a:p>
          <a:p>
            <a:pPr lvl="2"/>
            <a:r>
              <a:rPr lang="en-US" altLang="ko-KR" dirty="0" err="1"/>
              <a:t>AccessLogWriter.combined</a:t>
            </a:r>
            <a:r>
              <a:rPr lang="en-US" altLang="ko-KR" dirty="0"/>
              <a:t>()</a:t>
            </a:r>
          </a:p>
          <a:p>
            <a:pPr lvl="3"/>
            <a:r>
              <a:rPr lang="en-US" altLang="ko-KR" dirty="0"/>
              <a:t>Output logs to the server in apache httpd combined log format (see https://httpd.apache.org/docs/2.4/en/logs.html)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en-US" altLang="ko-KR" dirty="0" err="1"/>
              <a:t>Armeria</a:t>
            </a:r>
            <a:r>
              <a:rPr lang="en-US" altLang="ko-KR" dirty="0"/>
              <a:t> Server Settings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296E0D-A5E4-4FB1-9D8F-677FE2E37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01283"/>
            <a:ext cx="5490356" cy="32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32216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0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챕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0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2835</TotalTime>
  <Words>1954</Words>
  <Application>Microsoft Office PowerPoint</Application>
  <PresentationFormat>화면 슬라이드 쇼(4:3)</PresentationFormat>
  <Paragraphs>405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맑은 고딕</vt:lpstr>
      <vt:lpstr>나눔고딕</vt:lpstr>
      <vt:lpstr>나눔바른고딕</vt:lpstr>
      <vt:lpstr>Arial</vt:lpstr>
      <vt:lpstr>Consolas</vt:lpstr>
      <vt:lpstr>표지</vt:lpstr>
      <vt:lpstr>챕터</vt:lpstr>
      <vt:lpstr>본문</vt:lpstr>
      <vt:lpstr>What a BOOTiful microservice with Armeria + Spring WebFlux</vt:lpstr>
      <vt:lpstr>Contents</vt:lpstr>
      <vt:lpstr>1. Spring WebFlux basic configuration and operation check</vt:lpstr>
      <vt:lpstr>1.2 Basic setting</vt:lpstr>
      <vt:lpstr>1.3 Controller, Service creation</vt:lpstr>
      <vt:lpstr>1.4 Operation check</vt:lpstr>
      <vt:lpstr>2. Apply Armeria Server</vt:lpstr>
      <vt:lpstr>2.1 Add dependencies</vt:lpstr>
      <vt:lpstr>2.2 Armeria Server Settings</vt:lpstr>
      <vt:lpstr>2.3 Operation check</vt:lpstr>
      <vt:lpstr>3. Armeria-gRPC applied</vt:lpstr>
      <vt:lpstr>3.1 Add settings to build.gradle</vt:lpstr>
      <vt:lpstr>3.1 Add settings to build.gradle</vt:lpstr>
      <vt:lpstr>3.1 Add settings to build.gradle</vt:lpstr>
      <vt:lpstr>3.2 Create .proto file</vt:lpstr>
      <vt:lpstr>3.2 Create .proto file</vt:lpstr>
      <vt:lpstr>3.2 Create .proto file</vt:lpstr>
      <vt:lpstr>3.3 Create Service (Spring) Class</vt:lpstr>
      <vt:lpstr>3.4 Add Service to ArmeriaServer</vt:lpstr>
      <vt:lpstr>3.5 Application startup confirmation</vt:lpstr>
      <vt:lpstr>3.6 Apply docService</vt:lpstr>
      <vt:lpstr>3.7 docService Connection</vt:lpstr>
      <vt:lpstr>3.7 docService Connection</vt:lpstr>
      <vt:lpstr>3.8 Something is missing?</vt:lpstr>
      <vt:lpstr>4. Apply ArmeriaClient</vt:lpstr>
      <vt:lpstr>4.1 ArmeriaClient Settings</vt:lpstr>
      <vt:lpstr>4.1 ArmeriaClient Settings</vt:lpstr>
      <vt:lpstr>4.2 JSON Mock Server</vt:lpstr>
      <vt:lpstr>4.3 create Controller, Service, Model</vt:lpstr>
      <vt:lpstr>4.3 create Controller, Service, Model</vt:lpstr>
      <vt:lpstr>4.4 Check operation</vt:lpstr>
      <vt:lpstr>4.4 Check operation</vt:lpstr>
      <vt:lpstr>4.5 Other usage</vt:lpstr>
      <vt:lpstr>4.6 Question</vt:lpstr>
      <vt:lpstr>5. Create Decorator</vt:lpstr>
      <vt:lpstr>5.1 The need to interrupt</vt:lpstr>
      <vt:lpstr>5.2 Decorator</vt:lpstr>
      <vt:lpstr>5.2 Decorator</vt:lpstr>
      <vt:lpstr>5.2 Decorator</vt:lpstr>
      <vt:lpstr>5.2 Decorator</vt:lpstr>
      <vt:lpstr>5.2 Decorator</vt:lpstr>
      <vt:lpstr>5.3 Apply Decorator</vt:lpstr>
      <vt:lpstr>5.4 Check the result</vt:lpstr>
      <vt:lpstr>6. Other Tip</vt:lpstr>
      <vt:lpstr>6.1 Preview of Server can also be viewed</vt:lpstr>
      <vt:lpstr>6.1 Preview of Server can also be viewed</vt:lpstr>
      <vt:lpstr>6.2 h2c is supported by default</vt:lpstr>
      <vt:lpstr>6.3 When DNS Problems Occur</vt:lpstr>
      <vt:lpstr>- End of Document - Thank You.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naver</dc:creator>
  <cp:lastModifiedBy>Lee Joonhaeng</cp:lastModifiedBy>
  <cp:revision>526</cp:revision>
  <dcterms:created xsi:type="dcterms:W3CDTF">2015-06-03T10:01:02Z</dcterms:created>
  <dcterms:modified xsi:type="dcterms:W3CDTF">2019-11-21T06:12:51Z</dcterms:modified>
</cp:coreProperties>
</file>